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45" r:id="rId2"/>
    <p:sldId id="319" r:id="rId3"/>
    <p:sldId id="377" r:id="rId4"/>
    <p:sldId id="378" r:id="rId5"/>
    <p:sldId id="361" r:id="rId6"/>
    <p:sldId id="351" r:id="rId7"/>
    <p:sldId id="299" r:id="rId8"/>
    <p:sldId id="384" r:id="rId9"/>
    <p:sldId id="381" r:id="rId10"/>
    <p:sldId id="382" r:id="rId11"/>
    <p:sldId id="383" r:id="rId12"/>
    <p:sldId id="297" r:id="rId13"/>
    <p:sldId id="363" r:id="rId14"/>
    <p:sldId id="329" r:id="rId15"/>
    <p:sldId id="354" r:id="rId16"/>
    <p:sldId id="364" r:id="rId17"/>
    <p:sldId id="385" r:id="rId18"/>
    <p:sldId id="386" r:id="rId19"/>
    <p:sldId id="376" r:id="rId20"/>
    <p:sldId id="379" r:id="rId21"/>
    <p:sldId id="380" r:id="rId22"/>
    <p:sldId id="370" r:id="rId23"/>
    <p:sldId id="371" r:id="rId24"/>
    <p:sldId id="275" r:id="rId25"/>
    <p:sldId id="367" r:id="rId26"/>
    <p:sldId id="36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акирова Евгения Валерьевна" initials="БЕВ" lastIdx="1" clrIdx="0">
    <p:extLst>
      <p:ext uri="{19B8F6BF-5375-455C-9EA6-DF929625EA0E}">
        <p15:presenceInfo xmlns:p15="http://schemas.microsoft.com/office/powerpoint/2012/main" xmlns="" userId="S-1-5-21-892230084-1246475249-2900070430-1202" providerId="AD"/>
      </p:ext>
    </p:extLst>
  </p:cmAuthor>
  <p:cmAuthor id="2" name="Ибраева Виктория Маратовна" initials="ИВМ" lastIdx="1" clrIdx="1">
    <p:extLst>
      <p:ext uri="{19B8F6BF-5375-455C-9EA6-DF929625EA0E}">
        <p15:presenceInfo xmlns:p15="http://schemas.microsoft.com/office/powerpoint/2012/main" xmlns="" userId="S-1-5-21-892230084-1246475249-2900070430-12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D1C24"/>
    <a:srgbClr val="004282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28" autoAdjust="0"/>
    <p:restoredTop sz="94660"/>
  </p:normalViewPr>
  <p:slideViewPr>
    <p:cSldViewPr>
      <p:cViewPr varScale="1">
        <p:scale>
          <a:sx n="118" d="100"/>
          <a:sy n="118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7-06-20T13:01:44.048" idx="1">
    <p:pos x="10" y="10"/>
    <p:text>при нажатии на картинку (дизайн лаб и лаборатория нейромаркетинга) в режиме Показа слайдов запустится видеоролик</p:text>
    <p:extLst>
      <p:ext uri="{C676402C-5697-4E1C-873F-D02D1690AC5C}">
        <p15:threadingInfo xmlns:p15="http://schemas.microsoft.com/office/powerpoint/2012/main" xmlns="" timeZoneBias="-3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6A555-8E70-4624-B44B-2E1BAF5F777D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751E86-6857-40E3-9EDB-D230774BF3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498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35350" y="849313"/>
            <a:ext cx="3057525" cy="22939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E83A6E-875E-435A-8D12-C071386CDCF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8917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E83A6E-875E-435A-8D12-C071386CDCF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454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zh-CN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03E0DAF-FD90-4FBA-9517-D1927A18B2B6}" type="slidenum">
              <a:rPr lang="ru-RU" altLang="zh-CN"/>
              <a:pPr/>
              <a:t>4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xmlns="" val="3229909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51E86-6857-40E3-9EDB-D230774BF34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077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3BFF3-DA0F-424B-BDC0-3EA2CF0B50B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7392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751E86-6857-40E3-9EDB-D230774BF34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7182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F5FB3-EDE1-46EC-9D30-BBC64078D58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9993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61196-2144-4052-8627-8D362406D0E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4108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61196-2144-4052-8627-8D362406D0E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8024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D5D65-7D46-4A32-8154-53206C0E2557}" type="datetime1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1452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2D2E-004B-407B-B2D5-9E3567E4F03F}" type="datetime1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574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05219-74A1-407E-9530-EDEA7F0AE5F9}" type="datetime1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966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776BE3-35B8-46A7-B27F-58E5E8B0D12E}" type="datetime1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9937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0920A-F561-4771-B5F0-1DAAF930582B}" type="datetime1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4366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29724-3E1C-4088-9C7D-EACFC0EB6EAB}" type="datetime1">
              <a:rPr lang="en-US" smtClean="0"/>
              <a:pPr/>
              <a:t>6/26/2017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37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14794-7040-4848-8301-94CEDC2CCC0F}" type="datetime1">
              <a:rPr lang="en-US" smtClean="0"/>
              <a:pPr/>
              <a:t>6/26/2017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337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249D2-2741-4E25-86EC-D0B15BDE572A}" type="datetime1">
              <a:rPr lang="en-US" smtClean="0"/>
              <a:pPr/>
              <a:t>6/26/2017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894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D5CC7-2854-4A81-B237-F0B71B942442}" type="datetime1">
              <a:rPr lang="en-US" smtClean="0"/>
              <a:pPr/>
              <a:t>6/26/2017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602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D129-1147-4EBD-B2D6-850811EF9E8B}" type="datetime1">
              <a:rPr lang="en-US" smtClean="0"/>
              <a:pPr/>
              <a:t>6/26/2017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3175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4A683-1298-4995-A142-27935590F13C}" type="datetime1">
              <a:rPr lang="en-US" smtClean="0"/>
              <a:pPr/>
              <a:t>6/26/2017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044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E075-368C-47E9-8C1B-6CD1B1F8B272}" type="datetime1">
              <a:rPr lang="en-US" smtClean="0"/>
              <a:pPr/>
              <a:t>6/26/2017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2D9DB-64D9-4A92-85D6-C3E0FADE8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417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microsoft.com/office/2007/relationships/hdphoto" Target="../media/hdphoto1.wdp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microsoft.com/office/2007/relationships/hdphoto" Target="../media/hdphoto2.wdp"/><Relationship Id="rId21" Type="http://schemas.openxmlformats.org/officeDocument/2006/relationships/image" Target="../media/image95.png"/><Relationship Id="rId7" Type="http://schemas.microsoft.com/office/2007/relationships/hdphoto" Target="../media/hdphoto4.wdp"/><Relationship Id="rId12" Type="http://schemas.openxmlformats.org/officeDocument/2006/relationships/image" Target="../media/image90.png"/><Relationship Id="rId17" Type="http://schemas.openxmlformats.org/officeDocument/2006/relationships/image" Target="../media/image93.png"/><Relationship Id="rId2" Type="http://schemas.openxmlformats.org/officeDocument/2006/relationships/image" Target="../media/image85.png"/><Relationship Id="rId16" Type="http://schemas.openxmlformats.org/officeDocument/2006/relationships/image" Target="../media/image92.jpeg"/><Relationship Id="rId20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89.png"/><Relationship Id="rId19" Type="http://schemas.openxmlformats.org/officeDocument/2006/relationships/image" Target="../media/image94.png"/><Relationship Id="rId4" Type="http://schemas.openxmlformats.org/officeDocument/2006/relationships/image" Target="../media/image86.png"/><Relationship Id="rId9" Type="http://schemas.microsoft.com/office/2007/relationships/hdphoto" Target="../media/hdphoto5.wdp"/><Relationship Id="rId14" Type="http://schemas.openxmlformats.org/officeDocument/2006/relationships/image" Target="../media/image91.png"/><Relationship Id="rId22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comments" Target="../comments/comment1.xml"/><Relationship Id="rId2" Type="http://schemas.openxmlformats.org/officeDocument/2006/relationships/hyperlink" Target="https://cloud.almau.edu.kz/index.php/s/uySrRbqDzNiDpb5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hyperlink" Target="https://drive.google.com/file/d/0B54fQW1pl65iLWxuVno4MUMyYjQ/view?usp=drive_web" TargetMode="External"/><Relationship Id="rId4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png"/><Relationship Id="rId18" Type="http://schemas.openxmlformats.org/officeDocument/2006/relationships/image" Target="../media/image109.png"/><Relationship Id="rId3" Type="http://schemas.openxmlformats.org/officeDocument/2006/relationships/hyperlink" Target="http://booking.almau.edu.kz/" TargetMode="External"/><Relationship Id="rId21" Type="http://schemas.openxmlformats.org/officeDocument/2006/relationships/image" Target="../media/image112.jpeg"/><Relationship Id="rId7" Type="http://schemas.openxmlformats.org/officeDocument/2006/relationships/hyperlink" Target="https://open.almau.edu.kz/" TargetMode="External"/><Relationship Id="rId12" Type="http://schemas.openxmlformats.org/officeDocument/2006/relationships/hyperlink" Target="http://mail.almau.edu.kz/" TargetMode="External"/><Relationship Id="rId17" Type="http://schemas.openxmlformats.org/officeDocument/2006/relationships/hyperlink" Target="http://study.almau.edu.kz/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8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11" Type="http://schemas.openxmlformats.org/officeDocument/2006/relationships/image" Target="../media/image105.png"/><Relationship Id="rId5" Type="http://schemas.openxmlformats.org/officeDocument/2006/relationships/image" Target="../media/image101.jpeg"/><Relationship Id="rId15" Type="http://schemas.openxmlformats.org/officeDocument/2006/relationships/hyperlink" Target="http://lib.almau.edu.kz/" TargetMode="External"/><Relationship Id="rId10" Type="http://schemas.openxmlformats.org/officeDocument/2006/relationships/image" Target="../media/image104.png"/><Relationship Id="rId19" Type="http://schemas.openxmlformats.org/officeDocument/2006/relationships/image" Target="../media/image110.png"/><Relationship Id="rId4" Type="http://schemas.openxmlformats.org/officeDocument/2006/relationships/hyperlink" Target="http://doc.almau.edu.kz/" TargetMode="External"/><Relationship Id="rId9" Type="http://schemas.openxmlformats.org/officeDocument/2006/relationships/hyperlink" Target="https://cloud.almau.edu.kz/" TargetMode="External"/><Relationship Id="rId14" Type="http://schemas.openxmlformats.org/officeDocument/2006/relationships/image" Target="../media/image10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jpeg"/><Relationship Id="rId18" Type="http://schemas.openxmlformats.org/officeDocument/2006/relationships/image" Target="../media/image12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jpeg"/><Relationship Id="rId17" Type="http://schemas.openxmlformats.org/officeDocument/2006/relationships/image" Target="../media/image128.jpeg"/><Relationship Id="rId2" Type="http://schemas.openxmlformats.org/officeDocument/2006/relationships/image" Target="../media/image113.png"/><Relationship Id="rId16" Type="http://schemas.openxmlformats.org/officeDocument/2006/relationships/image" Target="../media/image127.jpeg"/><Relationship Id="rId20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png"/><Relationship Id="rId11" Type="http://schemas.openxmlformats.org/officeDocument/2006/relationships/image" Target="../media/image122.jpeg"/><Relationship Id="rId5" Type="http://schemas.openxmlformats.org/officeDocument/2006/relationships/image" Target="../media/image116.jpeg"/><Relationship Id="rId15" Type="http://schemas.openxmlformats.org/officeDocument/2006/relationships/image" Target="../media/image126.jpeg"/><Relationship Id="rId10" Type="http://schemas.openxmlformats.org/officeDocument/2006/relationships/image" Target="../media/image121.jpe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jpeg"/><Relationship Id="rId14" Type="http://schemas.openxmlformats.org/officeDocument/2006/relationships/image" Target="../media/image12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10" Type="http://schemas.openxmlformats.org/officeDocument/2006/relationships/image" Target="../media/image147.jpeg"/><Relationship Id="rId4" Type="http://schemas.openxmlformats.org/officeDocument/2006/relationships/image" Target="../media/image141.png"/><Relationship Id="rId9" Type="http://schemas.openxmlformats.org/officeDocument/2006/relationships/image" Target="../media/image1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ssylbek@almau.edu.kz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forms/NFp56W3Ty6nZyp9p2" TargetMode="External"/><Relationship Id="rId3" Type="http://schemas.openxmlformats.org/officeDocument/2006/relationships/image" Target="../media/image150.jpeg"/><Relationship Id="rId7" Type="http://schemas.openxmlformats.org/officeDocument/2006/relationships/hyperlink" Target="http://www.almau.edu.kz/news/11857" TargetMode="Externa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srda.almau.edu.kz/register.php" TargetMode="External"/><Relationship Id="rId5" Type="http://schemas.openxmlformats.org/officeDocument/2006/relationships/hyperlink" Target="http://srda.almau.edu.kz/" TargetMode="External"/><Relationship Id="rId4" Type="http://schemas.openxmlformats.org/officeDocument/2006/relationships/image" Target="../media/image15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jpeg"/><Relationship Id="rId26" Type="http://schemas.openxmlformats.org/officeDocument/2006/relationships/image" Target="../media/image32.png"/><Relationship Id="rId39" Type="http://schemas.openxmlformats.org/officeDocument/2006/relationships/image" Target="../media/image45.jpeg"/><Relationship Id="rId3" Type="http://schemas.openxmlformats.org/officeDocument/2006/relationships/image" Target="../media/image11.png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42" Type="http://schemas.openxmlformats.org/officeDocument/2006/relationships/image" Target="../media/image48.jpeg"/><Relationship Id="rId7" Type="http://schemas.openxmlformats.org/officeDocument/2006/relationships/image" Target="../media/image14.png"/><Relationship Id="rId12" Type="http://schemas.openxmlformats.org/officeDocument/2006/relationships/image" Target="../media/image4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41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46.jpeg"/><Relationship Id="rId45" Type="http://schemas.openxmlformats.org/officeDocument/2006/relationships/image" Target="../media/image51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jpe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31" Type="http://schemas.openxmlformats.org/officeDocument/2006/relationships/image" Target="../media/image37.jpeg"/><Relationship Id="rId44" Type="http://schemas.openxmlformats.org/officeDocument/2006/relationships/image" Target="../media/image50.jpeg"/><Relationship Id="rId4" Type="http://schemas.openxmlformats.org/officeDocument/2006/relationships/image" Target="../media/image6.emf"/><Relationship Id="rId9" Type="http://schemas.openxmlformats.org/officeDocument/2006/relationships/image" Target="../media/image16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jpeg"/><Relationship Id="rId30" Type="http://schemas.openxmlformats.org/officeDocument/2006/relationships/image" Target="../media/image36.jpeg"/><Relationship Id="rId35" Type="http://schemas.openxmlformats.org/officeDocument/2006/relationships/image" Target="../media/image41.png"/><Relationship Id="rId43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Заголовок 1"/>
          <p:cNvSpPr txBox="1">
            <a:spLocks/>
          </p:cNvSpPr>
          <p:nvPr/>
        </p:nvSpPr>
        <p:spPr>
          <a:xfrm>
            <a:off x="179512" y="2334718"/>
            <a:ext cx="6261786" cy="2642203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AlmaU</a:t>
            </a:r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: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kk-KZ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Предвосхищая Будущее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6557" y="5563517"/>
            <a:ext cx="3295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A. </a:t>
            </a:r>
            <a:r>
              <a:rPr lang="ru-RU" altLang="ru-RU" sz="2000" b="1" dirty="0" err="1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Кожахметов</a:t>
            </a:r>
            <a:r>
              <a:rPr lang="ru-RU" alt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altLang="ru-RU" sz="2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alt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Президент</a:t>
            </a:r>
            <a:r>
              <a:rPr lang="en-US" altLang="ru-RU" sz="20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AlmaU, DBA</a:t>
            </a:r>
            <a:endParaRPr lang="en-US" altLang="ru-RU" sz="2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-6741"/>
            <a:ext cx="7092281" cy="6864741"/>
          </a:xfrm>
          <a:prstGeom prst="rect">
            <a:avLst/>
          </a:prstGeom>
        </p:spPr>
      </p:pic>
      <p:pic>
        <p:nvPicPr>
          <p:cNvPr id="6" name="Рисунок 5" descr="14176838149949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66" b="-796"/>
          <a:stretch/>
        </p:blipFill>
        <p:spPr>
          <a:xfrm>
            <a:off x="2311912" y="320540"/>
            <a:ext cx="1996986" cy="201417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1684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/>
          <a:srcRect l="17504" t="19667" r="17688" b="22699"/>
          <a:stretch/>
        </p:blipFill>
        <p:spPr>
          <a:xfrm>
            <a:off x="0" y="234890"/>
            <a:ext cx="9262407" cy="6336704"/>
          </a:xfrm>
          <a:prstGeom prst="rect">
            <a:avLst/>
          </a:prstGeom>
        </p:spPr>
      </p:pic>
      <p:pic>
        <p:nvPicPr>
          <p:cNvPr id="5" name="Picture 57" descr="Картинки по запросу ра эксперт лог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6672"/>
            <a:ext cx="2376264" cy="57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-9468" y="2420888"/>
            <a:ext cx="2987824" cy="432048"/>
          </a:xfrm>
          <a:prstGeom prst="ellipse">
            <a:avLst/>
          </a:prstGeom>
          <a:noFill/>
          <a:ln w="47625">
            <a:solidFill>
              <a:srgbClr val="ED1C24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175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347" y="-12008"/>
            <a:ext cx="9241552" cy="6870008"/>
          </a:xfrm>
          <a:prstGeom prst="rect">
            <a:avLst/>
          </a:prstGeom>
        </p:spPr>
      </p:pic>
      <p:pic>
        <p:nvPicPr>
          <p:cNvPr id="5" name="Picture 57" descr="Картинки по запросу ра эксперт лог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138319"/>
            <a:ext cx="1979712" cy="48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07504" y="1556792"/>
            <a:ext cx="2626722" cy="216024"/>
          </a:xfrm>
          <a:prstGeom prst="ellipse">
            <a:avLst/>
          </a:prstGeom>
          <a:noFill/>
          <a:ln w="47625">
            <a:solidFill>
              <a:srgbClr val="ED1C24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753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1"/>
            <a:ext cx="6038838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35936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endParaRPr lang="ru-RU" alt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</a:t>
            </a:r>
            <a:fld id="{E372D9DB-64D9-4A92-85D6-C3E0FADE877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463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2"/>
          <p:cNvSpPr txBox="1">
            <a:spLocks/>
          </p:cNvSpPr>
          <p:nvPr/>
        </p:nvSpPr>
        <p:spPr>
          <a:xfrm>
            <a:off x="7086600" y="658073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B845EA-CD9E-4DAF-B0B7-552602999D03}" type="slidenum">
              <a:rPr lang="ru-RU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pPr/>
              <a:t>13</a:t>
            </a:fld>
            <a:endParaRPr lang="ru-RU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6496" y="13682"/>
            <a:ext cx="6472823" cy="6858000"/>
          </a:xfrm>
          <a:prstGeom prst="rect">
            <a:avLst/>
          </a:prstGeom>
          <a:solidFill>
            <a:srgbClr val="F3F5F4"/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56" y="122389"/>
            <a:ext cx="8585715" cy="99417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Три стратегических факторов успеха</a:t>
            </a:r>
            <a:endParaRPr lang="ru-RU" sz="3450" b="1" dirty="0">
              <a:solidFill>
                <a:srgbClr val="00428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433408" y="1472908"/>
            <a:ext cx="8603087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kk-KZ" sz="4000" b="1" u="sng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Настоящего</a:t>
            </a:r>
          </a:p>
          <a:p>
            <a:pPr marL="0" indent="0">
              <a:buNone/>
            </a:pPr>
            <a:endParaRPr lang="kk-KZ" sz="1900" b="1" u="sng" dirty="0" smtClean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kk-KZ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МВА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part-time</a:t>
            </a:r>
            <a:endParaRPr lang="ru-RU" dirty="0" smtClean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kk-KZ" dirty="0" smtClean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Некоммерческое Учреждение Образования (НОУ) </a:t>
            </a:r>
          </a:p>
          <a:p>
            <a:pPr marL="0" indent="0">
              <a:buNone/>
            </a:pPr>
            <a:endParaRPr lang="kk-KZ" dirty="0" smtClean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IMPACT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driven University</a:t>
            </a:r>
            <a:endParaRPr lang="kk-KZ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2538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ttp://gsb.almau.edu.kz/wp-content/uploads/2017/04/number-firs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663"/>
          <a:stretch/>
        </p:blipFill>
        <p:spPr bwMode="auto">
          <a:xfrm>
            <a:off x="241042" y="5797252"/>
            <a:ext cx="654116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gsb.almau.edu.kz/wp-content/uploads/2017/02/number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271"/>
          <a:stretch/>
        </p:blipFill>
        <p:spPr bwMode="auto">
          <a:xfrm>
            <a:off x="263827" y="1358763"/>
            <a:ext cx="580507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gsb.almau.edu.kz/wp-content/uploads/2017/04/number29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501"/>
          <a:stretch/>
        </p:blipFill>
        <p:spPr bwMode="auto">
          <a:xfrm>
            <a:off x="3123754" y="1354371"/>
            <a:ext cx="598441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gsb.almau.edu.kz/wp-content/uploads/2017/04/number2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854"/>
          <a:stretch/>
        </p:blipFill>
        <p:spPr bwMode="auto">
          <a:xfrm>
            <a:off x="6390212" y="2802332"/>
            <a:ext cx="591519" cy="80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gsb.almau.edu.kz/wp-content/uploads/2017/02/number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472"/>
          <a:stretch/>
        </p:blipFill>
        <p:spPr bwMode="auto">
          <a:xfrm>
            <a:off x="251476" y="2821398"/>
            <a:ext cx="598441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gsb.almau.edu.kz/wp-content/uploads/2017/02/number3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5722"/>
          <a:stretch/>
        </p:blipFill>
        <p:spPr bwMode="auto">
          <a:xfrm>
            <a:off x="3161748" y="2773191"/>
            <a:ext cx="577902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http://gsb.almau.edu.kz/wp-content/uploads/2017/04/number150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3950" b="14517"/>
          <a:stretch/>
        </p:blipFill>
        <p:spPr bwMode="auto">
          <a:xfrm>
            <a:off x="6436225" y="5762186"/>
            <a:ext cx="556270" cy="57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gsb.almau.edu.kz/wp-content/uploads/2017/04/number4000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0887" b="29718"/>
          <a:stretch/>
        </p:blipFill>
        <p:spPr bwMode="auto">
          <a:xfrm>
            <a:off x="241042" y="4139507"/>
            <a:ext cx="571239" cy="5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gsb.almau.edu.kz/wp-content/uploads/2017/04/number600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1788" b="26925"/>
          <a:stretch/>
        </p:blipFill>
        <p:spPr bwMode="auto">
          <a:xfrm>
            <a:off x="3186097" y="4128333"/>
            <a:ext cx="553553" cy="58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gsb.almau.edu.kz/wp-content/uploads/2017/02/number350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590" b="4762"/>
          <a:stretch/>
        </p:blipFill>
        <p:spPr bwMode="auto">
          <a:xfrm>
            <a:off x="6435331" y="4235804"/>
            <a:ext cx="546400" cy="63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05683" y="1077854"/>
            <a:ext cx="223733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TOP 5</a:t>
            </a:r>
          </a:p>
          <a:p>
            <a:pPr algn="ctr"/>
            <a:r>
              <a:rPr lang="ru-RU" sz="1600" b="1" dirty="0" smtClean="0">
                <a:latin typeface="Century Gothic" panose="020B0502020202020204" pitchFamily="34" charset="0"/>
              </a:rPr>
              <a:t>Лучшие </a:t>
            </a:r>
            <a:r>
              <a:rPr lang="en-US" sz="1600" b="1" dirty="0" smtClean="0">
                <a:latin typeface="Century Gothic" panose="020B0502020202020204" pitchFamily="34" charset="0"/>
              </a:rPr>
              <a:t>MBA </a:t>
            </a:r>
            <a:r>
              <a:rPr lang="ru-RU" sz="1600" b="1" dirty="0" smtClean="0">
                <a:latin typeface="Century Gothic" panose="020B0502020202020204" pitchFamily="34" charset="0"/>
              </a:rPr>
              <a:t>и</a:t>
            </a:r>
            <a:r>
              <a:rPr lang="en-US" sz="1600" b="1" dirty="0" smtClean="0"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latin typeface="Century Gothic" panose="020B0502020202020204" pitchFamily="34" charset="0"/>
              </a:rPr>
              <a:t>EMBA </a:t>
            </a:r>
            <a:r>
              <a:rPr lang="ru-RU" sz="1600" b="1" dirty="0" smtClean="0">
                <a:latin typeface="Century Gothic" panose="020B0502020202020204" pitchFamily="34" charset="0"/>
              </a:rPr>
              <a:t>программы в Центральной Азии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2405" y="1037953"/>
            <a:ext cx="237961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TOP 300</a:t>
            </a:r>
          </a:p>
          <a:p>
            <a:pPr algn="ctr"/>
            <a:r>
              <a:rPr lang="ru-RU" sz="1600" b="1" dirty="0" smtClean="0">
                <a:latin typeface="Century Gothic" panose="020B0502020202020204" pitchFamily="34" charset="0"/>
              </a:rPr>
              <a:t>Лучших бизнес Школ мира по версии</a:t>
            </a:r>
            <a:r>
              <a:rPr lang="en-US" sz="1600" b="1" dirty="0" smtClean="0">
                <a:latin typeface="Century Gothic" panose="020B0502020202020204" pitchFamily="34" charset="0"/>
              </a:rPr>
              <a:t> </a:t>
            </a:r>
            <a:r>
              <a:rPr lang="ru-RU" sz="1600" b="1" dirty="0" err="1" smtClean="0">
                <a:latin typeface="Century Gothic" panose="020B0502020202020204" pitchFamily="34" charset="0"/>
              </a:rPr>
              <a:t>Эдуниверсал</a:t>
            </a:r>
            <a:r>
              <a:rPr lang="ru-RU" sz="1600" b="1" dirty="0" smtClean="0">
                <a:latin typeface="Century Gothic" panose="020B0502020202020204" pitchFamily="34" charset="0"/>
              </a:rPr>
              <a:t> 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4544" y="2529173"/>
            <a:ext cx="17636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7 </a:t>
            </a:r>
          </a:p>
          <a:p>
            <a:pPr algn="ctr"/>
            <a:r>
              <a:rPr lang="en-US" sz="1600" b="1" dirty="0" smtClean="0">
                <a:latin typeface="Century Gothic" panose="020B0502020202020204" pitchFamily="34" charset="0"/>
              </a:rPr>
              <a:t>MBA </a:t>
            </a:r>
            <a:r>
              <a:rPr lang="ru-RU" sz="1600" b="1" dirty="0" smtClean="0">
                <a:latin typeface="Century Gothic" panose="020B0502020202020204" pitchFamily="34" charset="0"/>
              </a:rPr>
              <a:t>программ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2195" y="2578877"/>
            <a:ext cx="2239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2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1600" b="1" dirty="0" smtClean="0">
                <a:latin typeface="Century Gothic" panose="020B0502020202020204" pitchFamily="34" charset="0"/>
              </a:rPr>
              <a:t>DBA </a:t>
            </a:r>
            <a:r>
              <a:rPr lang="ru-RU" sz="1600" b="1" dirty="0" smtClean="0">
                <a:latin typeface="Century Gothic" panose="020B0502020202020204" pitchFamily="34" charset="0"/>
              </a:rPr>
              <a:t>программы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pic>
        <p:nvPicPr>
          <p:cNvPr id="30" name="Picture 8" descr="http://gsb.almau.edu.kz/wp-content/uploads/2017/02/number7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196"/>
          <a:stretch/>
        </p:blipFill>
        <p:spPr bwMode="auto">
          <a:xfrm>
            <a:off x="6384945" y="1321385"/>
            <a:ext cx="596786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859547" y="1025306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endParaRPr lang="en-US" sz="2800" dirty="0" smtClean="0">
              <a:latin typeface="Century Gothic" panose="020B0502020202020204" pitchFamily="34" charset="0"/>
            </a:endParaRPr>
          </a:p>
          <a:p>
            <a:pPr algn="ctr"/>
            <a:r>
              <a:rPr lang="ru-RU" sz="1600" b="1" dirty="0" smtClean="0">
                <a:latin typeface="Century Gothic" panose="020B0502020202020204" pitchFamily="34" charset="0"/>
              </a:rPr>
              <a:t>Представительств в Казахстане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98999" y="2472485"/>
            <a:ext cx="219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5</a:t>
            </a:r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600" b="1" dirty="0" smtClean="0">
                <a:latin typeface="Century Gothic" panose="020B0502020202020204" pitchFamily="34" charset="0"/>
              </a:rPr>
              <a:t>Программ двойного диплома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7010" y="3945334"/>
            <a:ext cx="2294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4000+ </a:t>
            </a:r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600" b="1" dirty="0" smtClean="0">
                <a:latin typeface="Century Gothic" panose="020B0502020202020204" pitchFamily="34" charset="0"/>
              </a:rPr>
              <a:t>Выпускников </a:t>
            </a:r>
            <a:r>
              <a:rPr lang="en-US" sz="1600" b="1" dirty="0" smtClean="0">
                <a:latin typeface="Century Gothic" panose="020B0502020202020204" pitchFamily="34" charset="0"/>
              </a:rPr>
              <a:t>MBA </a:t>
            </a:r>
            <a:r>
              <a:rPr lang="ru-RU" sz="1600" b="1" dirty="0" smtClean="0">
                <a:latin typeface="Century Gothic" panose="020B0502020202020204" pitchFamily="34" charset="0"/>
              </a:rPr>
              <a:t>программ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82405" y="3902015"/>
            <a:ext cx="18610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600+ </a:t>
            </a:r>
          </a:p>
          <a:p>
            <a:pPr algn="ctr"/>
            <a:r>
              <a:rPr lang="ru-RU" sz="1600" b="1" dirty="0" smtClean="0">
                <a:latin typeface="Century Gothic" panose="020B0502020202020204" pitchFamily="34" charset="0"/>
              </a:rPr>
              <a:t>Слушателей программ МВА ежегодно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3809" y="3925980"/>
            <a:ext cx="1892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350+ </a:t>
            </a:r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600" b="1" dirty="0" smtClean="0">
                <a:latin typeface="Century Gothic" panose="020B0502020202020204" pitchFamily="34" charset="0"/>
              </a:rPr>
              <a:t>Корпоративных клиентов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33809" y="5543404"/>
            <a:ext cx="2039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150+ </a:t>
            </a:r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600" b="1" dirty="0" smtClean="0">
                <a:latin typeface="Century Gothic" panose="020B0502020202020204" pitchFamily="34" charset="0"/>
              </a:rPr>
              <a:t>Различных тренингов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475656" y="31134"/>
            <a:ext cx="8585715" cy="99417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Высшая Школа Бизнеса </a:t>
            </a:r>
            <a:r>
              <a:rPr lang="en-US" sz="3200" b="1" dirty="0" smtClean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AlmaU</a:t>
            </a:r>
            <a:r>
              <a:rPr lang="kk-KZ" sz="3200" b="1" dirty="0" smtClean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4282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2666" y="5330745"/>
            <a:ext cx="53393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12+</a:t>
            </a:r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1600" b="1" dirty="0" smtClean="0">
                <a:latin typeface="Century Gothic" panose="020B0502020202020204" pitchFamily="34" charset="0"/>
              </a:rPr>
              <a:t>Стран ППС: Казахстан, Нидерланды, Германия, Франция, Великобритания</a:t>
            </a:r>
            <a:r>
              <a:rPr lang="ru-RU" sz="1600" b="1" dirty="0">
                <a:latin typeface="Century Gothic" panose="020B0502020202020204" pitchFamily="34" charset="0"/>
              </a:rPr>
              <a:t>, </a:t>
            </a:r>
            <a:r>
              <a:rPr lang="ru-RU" sz="1600" b="1" dirty="0" smtClean="0">
                <a:latin typeface="Century Gothic" panose="020B0502020202020204" pitchFamily="34" charset="0"/>
              </a:rPr>
              <a:t>Латвия, Литва, Украина, Россия</a:t>
            </a:r>
            <a:r>
              <a:rPr lang="ru-RU" sz="1600" b="1" dirty="0">
                <a:latin typeface="Century Gothic" panose="020B0502020202020204" pitchFamily="34" charset="0"/>
              </a:rPr>
              <a:t>, Южная </a:t>
            </a:r>
            <a:r>
              <a:rPr lang="ru-RU" sz="1600" b="1" dirty="0" smtClean="0">
                <a:latin typeface="Century Gothic" panose="020B0502020202020204" pitchFamily="34" charset="0"/>
              </a:rPr>
              <a:t>Корея, Сингапур, США и др.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3" y="122428"/>
            <a:ext cx="2248309" cy="8340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1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>
          <a:xfrm>
            <a:off x="251184" y="91484"/>
            <a:ext cx="8926286" cy="3566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AlmaU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IMPACT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University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50661" y="888088"/>
            <a:ext cx="6172200" cy="34429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500" b="1" dirty="0">
              <a:solidFill>
                <a:srgbClr val="0329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236141" y="845810"/>
            <a:ext cx="1685690" cy="3566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500" b="1" dirty="0" smtClean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Правительство и г. Алматы </a:t>
            </a:r>
            <a:endParaRPr lang="ru-RU" sz="135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universities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1913" y="787942"/>
            <a:ext cx="429083" cy="42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699790" y="1291846"/>
            <a:ext cx="2232817" cy="6178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Проект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Всемирного Банка Реконструкции и Развития «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Обучение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госслужащих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РК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» (</a:t>
            </a:r>
            <a:r>
              <a:rPr lang="en-GB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1995-1997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  <a:endParaRPr lang="en-US" sz="11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Проект MET Programme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обучение ректоров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90 чел.,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2012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MBA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программы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для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государственных органов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городов и регионов РК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(2013)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Модульная программа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МРА (2013)</a:t>
            </a:r>
            <a:endParaRPr lang="en-US" sz="11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МВА в госсекторе (2014)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и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МВА в образовании (2016)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для </a:t>
            </a:r>
            <a:r>
              <a:rPr lang="ru-RU" sz="1100" dirty="0" err="1" smtClean="0">
                <a:solidFill>
                  <a:srgbClr val="002060"/>
                </a:solidFill>
                <a:latin typeface="Century Gothic" panose="020B0502020202020204" pitchFamily="34" charset="0"/>
              </a:rPr>
              <a:t>Мангыстауской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обл. </a:t>
            </a: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Инициаторы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концепции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“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Алматы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город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стратапов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”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и </a:t>
            </a: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“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Алматы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–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социальный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город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”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(2016)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Совместный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MISTI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»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</a:t>
            </a:r>
            <a:r>
              <a:rPr lang="ru-RU" sz="11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Акиматом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и г. Алматы и 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MIT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(США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 (2017)</a:t>
            </a:r>
            <a:endParaRPr lang="en-US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/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endParaRPr lang="ru-RU" sz="105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783797"/>
            <a:ext cx="384050" cy="376229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5580112" y="858943"/>
            <a:ext cx="1836204" cy="3566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500" b="1" dirty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Образование</a:t>
            </a:r>
            <a:endParaRPr lang="ru-RU" sz="135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958169" y="1340768"/>
            <a:ext cx="213411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Внедрение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MBA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DBA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образовательных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стандартов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РК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(2009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Создание предпринимательского тренда в образовании в РК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(Рабочая группа, Концепция, Ассоциация предпринимательских университетов)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(2013-2017)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МВА в Образовании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первая программа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(2015)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Пионеры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образования в области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Инженерного Менеджмента, дизайн-мышления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Инновационного менеджмента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РК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(2016)</a:t>
            </a:r>
            <a:endParaRPr lang="en-US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Помощь в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трансформации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региональных университетов РК в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предпринимательские университеты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ERG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(2017)</a:t>
            </a:r>
            <a:endParaRPr lang="en-US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71921" y="4301162"/>
            <a:ext cx="193675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Image result for community servic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89350" cy="46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 flipH="1">
            <a:off x="2627784" y="857450"/>
            <a:ext cx="22320" cy="5969912"/>
          </a:xfrm>
          <a:prstGeom prst="line">
            <a:avLst/>
          </a:prstGeom>
          <a:ln w="63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Заголовок 1"/>
          <p:cNvSpPr txBox="1">
            <a:spLocks/>
          </p:cNvSpPr>
          <p:nvPr/>
        </p:nvSpPr>
        <p:spPr>
          <a:xfrm>
            <a:off x="915801" y="853566"/>
            <a:ext cx="1232416" cy="3864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500" b="1" dirty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Общество</a:t>
            </a:r>
            <a:endParaRPr lang="ru-RU" sz="135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393" y="1299471"/>
            <a:ext cx="2636590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675" indent="-66675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</a:t>
            </a:r>
            <a:r>
              <a:rPr lang="en-GB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“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Поддержка сельских учителей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”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kk-KZ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321 участник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2008)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Культурно-лингвистический лагерь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“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Улытау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”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576 участников,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2010)</a:t>
            </a: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Национальный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Конкурс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“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ЗАЧОТ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”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среди СМИ за лучшие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статьи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образовании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130 человек,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2011)</a:t>
            </a:r>
          </a:p>
          <a:p>
            <a:pPr marL="66675" indent="-66675">
              <a:buFont typeface="Arial" panose="020B0604020202020204" pitchFamily="34" charset="0"/>
              <a:buChar char="•"/>
            </a:pPr>
            <a:endParaRPr lang="en-US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Награда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“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Академическая честность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”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среди исследователей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Казахстане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14 победителей,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2013)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Грант</a:t>
            </a:r>
            <a:r>
              <a:rPr lang="en-US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для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лиц с ограниченными возможностями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на программы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MBA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(100% 5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грантов, 50% 1 грант, 25% 6 грантов с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2014)</a:t>
            </a: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Впервые в Казахстане ввели 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дисциплину 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“</a:t>
            </a:r>
            <a:r>
              <a:rPr lang="en-US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Service Learning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”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865 участников,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2014)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endParaRPr lang="en-GB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r>
              <a:rPr lang="kk-KZ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Экспертный </a:t>
            </a:r>
            <a:r>
              <a:rPr lang="kk-KZ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центр НПО 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AlmaU</a:t>
            </a:r>
            <a:endParaRPr lang="en-GB" sz="11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программы 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MBA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для НПО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(2015)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Социальное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предпринимательство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(AlmaU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лаборатория социального предпринимательства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(с 2015)</a:t>
            </a:r>
            <a:endParaRPr lang="en-GB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66675" indent="-66675">
              <a:buFont typeface="Arial" panose="020B0604020202020204" pitchFamily="34" charset="0"/>
              <a:buChar char="•"/>
            </a:pPr>
            <a:endParaRPr lang="ru-RU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7823242" y="836712"/>
            <a:ext cx="1306604" cy="3566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500" b="1" dirty="0">
                <a:solidFill>
                  <a:srgbClr val="00B05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Бизнес</a:t>
            </a:r>
            <a:endParaRPr lang="ru-RU" sz="1350" b="1" dirty="0">
              <a:solidFill>
                <a:srgbClr val="00B05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85262" y="1297694"/>
            <a:ext cx="204458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kk-KZ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Проект Всемирного Банка </a:t>
            </a:r>
            <a:r>
              <a:rPr lang="kk-KZ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«Развитие </a:t>
            </a:r>
            <a:r>
              <a:rPr lang="kk-KZ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менеджмента в РК» </a:t>
            </a:r>
            <a:r>
              <a:rPr lang="kk-KZ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(1994-1996</a:t>
            </a:r>
            <a:r>
              <a:rPr lang="kk-KZ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Инициатор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Центрально-Азиатского Фонда Менеджмента </a:t>
            </a:r>
            <a:r>
              <a:rPr lang="en-GB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en-GB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CAMAN</a:t>
            </a:r>
            <a:r>
              <a:rPr lang="en-GB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(1994-2006)</a:t>
            </a:r>
            <a:r>
              <a:rPr lang="en-GB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Казахстанского Фонда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развития менеджмента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(</a:t>
            </a: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KFMD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(2015)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MBA </a:t>
            </a:r>
            <a:r>
              <a:rPr lang="kk-KZ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здравохранении (2012</a:t>
            </a:r>
            <a:r>
              <a:rPr lang="kk-KZ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endParaRPr lang="en-US" sz="11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1-й  сборник бизнес-кейсов в  РК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Ассоциацией “</a:t>
            </a:r>
            <a:r>
              <a:rPr lang="ru-RU" sz="1100" dirty="0" err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Болашак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” </a:t>
            </a: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(2015)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Книга 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“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Легенды казахстанского предпринимательства</a:t>
            </a:r>
            <a:r>
              <a:rPr lang="en-US" sz="10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”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(2016)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Драйвер MBA </a:t>
            </a:r>
            <a:r>
              <a:rPr lang="ru-RU" sz="11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DBA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образования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РК</a:t>
            </a:r>
          </a:p>
          <a:p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(~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50% и ~67% </a:t>
            </a:r>
            <a:endParaRPr lang="en-US" sz="11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рынка)</a:t>
            </a:r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(2017)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en-US" sz="1100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k-KZ" sz="1100" b="1" dirty="0" smtClean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kk-KZ" sz="1100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Image result for BUSINESS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6776" y="811386"/>
            <a:ext cx="378701" cy="37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единительная линия 27"/>
          <p:cNvCxnSpPr/>
          <p:nvPr/>
        </p:nvCxnSpPr>
        <p:spPr>
          <a:xfrm flipH="1">
            <a:off x="5000407" y="836712"/>
            <a:ext cx="22320" cy="5969912"/>
          </a:xfrm>
          <a:prstGeom prst="line">
            <a:avLst/>
          </a:prstGeom>
          <a:ln w="31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7020272" y="836712"/>
            <a:ext cx="22320" cy="5969912"/>
          </a:xfrm>
          <a:prstGeom prst="line">
            <a:avLst/>
          </a:prstGeom>
          <a:ln w="31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121601" y="6584637"/>
            <a:ext cx="2057400" cy="273844"/>
          </a:xfrm>
        </p:spPr>
        <p:txBody>
          <a:bodyPr/>
          <a:lstStyle/>
          <a:p>
            <a:fld id="{5555CB5B-718D-4E23-8907-679D47506E90}" type="slidenum">
              <a:rPr lang="ru-RU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15</a:t>
            </a:fld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170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2"/>
          <p:cNvSpPr txBox="1">
            <a:spLocks/>
          </p:cNvSpPr>
          <p:nvPr/>
        </p:nvSpPr>
        <p:spPr>
          <a:xfrm>
            <a:off x="7086600" y="658073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B845EA-CD9E-4DAF-B0B7-552602999D03}" type="slidenum">
              <a:rPr lang="ru-RU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pPr/>
              <a:t>16</a:t>
            </a:fld>
            <a:endParaRPr lang="ru-RU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6496" y="13682"/>
            <a:ext cx="6472823" cy="6858000"/>
          </a:xfrm>
          <a:prstGeom prst="rect">
            <a:avLst/>
          </a:prstGeom>
          <a:solidFill>
            <a:srgbClr val="F3F5F4"/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56" y="122389"/>
            <a:ext cx="8585715" cy="99417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Три стратегических факторов успеха</a:t>
            </a:r>
            <a:endParaRPr lang="ru-RU" sz="3450" b="1" dirty="0">
              <a:solidFill>
                <a:srgbClr val="00428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467543" y="1457358"/>
            <a:ext cx="8352927" cy="490451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kk-KZ" sz="4000" b="1" u="sng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Будущего</a:t>
            </a:r>
          </a:p>
          <a:p>
            <a:pPr marL="0" indent="0">
              <a:buNone/>
            </a:pPr>
            <a:endParaRPr lang="en-US" sz="3600" b="1" u="sng" dirty="0" smtClean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kk-KZ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Предпринимательское образование и </a:t>
            </a:r>
            <a:r>
              <a:rPr lang="en-US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Knowledge Building</a:t>
            </a:r>
            <a:endParaRPr lang="ru-RU" dirty="0" smtClean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kk-KZ" dirty="0" smtClean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kk-KZ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Система Управления Знаниями</a:t>
            </a:r>
          </a:p>
          <a:p>
            <a:endParaRPr lang="kk-KZ" dirty="0" smtClean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kk-KZ" dirty="0" smtClean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Совет Попечителей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5007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602277" y="1065223"/>
            <a:ext cx="3578028" cy="27564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95550" y="1065222"/>
            <a:ext cx="3681738" cy="27564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091" y="1065223"/>
            <a:ext cx="3363343" cy="2745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02277" y="3806750"/>
            <a:ext cx="3578028" cy="30066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95550" y="3806750"/>
            <a:ext cx="3681738" cy="3006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091" y="3806750"/>
            <a:ext cx="3363343" cy="3006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2784" y="3825915"/>
            <a:ext cx="2847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Design Lab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24525" y="3797492"/>
            <a:ext cx="32230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Лаборатория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Кайдзен</a:t>
            </a:r>
            <a:endParaRPr lang="ru-RU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6100264" y="3809046"/>
            <a:ext cx="3457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Лаборатория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нейромаркетинга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784" y="1052736"/>
            <a:ext cx="2870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Креативная зона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51471" y="1098901"/>
            <a:ext cx="2847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Арт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зона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42115" y="1069029"/>
            <a:ext cx="2860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Симуляционная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комната</a:t>
            </a:r>
          </a:p>
        </p:txBody>
      </p:sp>
      <p:pic>
        <p:nvPicPr>
          <p:cNvPr id="28" name="Picture 6" descr="Картинки по запросу закрытый конференц зал круглого стол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2502" y="1867191"/>
            <a:ext cx="2354413" cy="1462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5310" y="1527668"/>
            <a:ext cx="1626696" cy="1084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482" y="1495803"/>
            <a:ext cx="2488920" cy="1244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2" descr="http://booking.almau.edu.kz/image/thumb/uploads/1be16643122e8c7fe0a480127b85190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6742" y="2587552"/>
            <a:ext cx="1952065" cy="1074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264" y="4241124"/>
            <a:ext cx="2181053" cy="14504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5445224"/>
            <a:ext cx="1806000" cy="1203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2" descr="http://img.cntiprogress.ru/file/ivksenia/3_66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0911" y="4272380"/>
            <a:ext cx="2328682" cy="1550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4436" y="5411610"/>
            <a:ext cx="1906838" cy="1271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3339" y="4924246"/>
            <a:ext cx="2303576" cy="1583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Заголовок 1"/>
          <p:cNvSpPr txBox="1">
            <a:spLocks/>
          </p:cNvSpPr>
          <p:nvPr/>
        </p:nvSpPr>
        <p:spPr>
          <a:xfrm>
            <a:off x="-70851" y="161160"/>
            <a:ext cx="9349290" cy="70891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sz="2800" dirty="0" err="1">
                <a:solidFill>
                  <a:srgbClr val="004282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Knowledge</a:t>
            </a:r>
            <a:r>
              <a:rPr lang="ru-RU" sz="2800" dirty="0">
                <a:solidFill>
                  <a:srgbClr val="004282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4282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Building</a:t>
            </a:r>
            <a:r>
              <a:rPr lang="ru-RU" sz="2800" dirty="0">
                <a:solidFill>
                  <a:srgbClr val="004282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(4500 </a:t>
            </a:r>
            <a:r>
              <a:rPr lang="ru-RU" sz="2800" dirty="0" err="1">
                <a:solidFill>
                  <a:srgbClr val="004282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кв.м</a:t>
            </a:r>
            <a:r>
              <a:rPr lang="ru-RU" sz="2800" dirty="0">
                <a:solidFill>
                  <a:srgbClr val="004282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.) – </a:t>
            </a:r>
          </a:p>
          <a:p>
            <a:r>
              <a:rPr lang="ru-RU" sz="2800" dirty="0">
                <a:solidFill>
                  <a:srgbClr val="004282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Новые образовательные пространства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7113" y="2067229"/>
            <a:ext cx="1655864" cy="1104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417" y="2653043"/>
            <a:ext cx="1541698" cy="1028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8173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7886700" cy="99417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charset="0"/>
              </a:rPr>
              <a:t>Особенности традиционного и предпринимательского университета</a:t>
            </a:r>
          </a:p>
        </p:txBody>
      </p:sp>
      <p:pic>
        <p:nvPicPr>
          <p:cNvPr id="19459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768578"/>
            <a:ext cx="9144000" cy="108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02330255"/>
              </p:ext>
            </p:extLst>
          </p:nvPr>
        </p:nvGraphicFramePr>
        <p:xfrm>
          <a:off x="157129" y="1182812"/>
          <a:ext cx="8829742" cy="54013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586"/>
                <a:gridCol w="3049277"/>
                <a:gridCol w="3712879"/>
              </a:tblGrid>
              <a:tr h="697401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Критерии 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Традиционный</a:t>
                      </a:r>
                      <a:r>
                        <a:rPr lang="ru-RU" sz="15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университет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Предпринимательский университет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</a:tr>
              <a:tr h="1303845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Ресурсы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Государство;</a:t>
                      </a:r>
                      <a:r>
                        <a:rPr lang="ru-RU" sz="15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с</a:t>
                      </a:r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амофинансирование 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Самофинансирование в б</a:t>
                      </a:r>
                      <a:r>
                        <a:rPr lang="el-GR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ό</a:t>
                      </a:r>
                      <a:r>
                        <a:rPr lang="ru-RU" sz="1500" b="1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льшем</a:t>
                      </a:r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объеме;</a:t>
                      </a:r>
                      <a:r>
                        <a:rPr lang="ru-RU" sz="15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финансовые вложения крупных корпораций и других инвесторов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</a:tr>
              <a:tr h="1139593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Область деятельности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Обучение и исследование 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+ трансфер технологий и коммерциализация идей и бизнес-проектов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</a:tr>
              <a:tr h="1000623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Культура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Традиционная академическая культура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Новая академическая культура (культура риска, культура предпринимательства)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</a:tr>
              <a:tr h="462167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Управление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Иерархическое 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Программно-проектное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</a:tr>
              <a:tr h="797714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Среда 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Стабильная, устоявшаяся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Творческая, динамическая, инновационная</a:t>
                      </a:r>
                      <a:endParaRPr lang="ru-RU" sz="15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68580" marR="68580" marT="34286" marB="34286"/>
                </a:tc>
              </a:tr>
            </a:tbl>
          </a:graphicData>
        </a:graphic>
      </p:graphicFrame>
      <p:pic>
        <p:nvPicPr>
          <p:cNvPr id="19490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5552" y="7145"/>
            <a:ext cx="68341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1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7081571" y="6584156"/>
            <a:ext cx="2057400" cy="27384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54276F-CBFE-4A90-868F-5D44124EDCDB}" type="slidenum">
              <a:rPr lang="ru-RU" altLang="ru-RU" sz="1050">
                <a:solidFill>
                  <a:schemeClr val="bg1"/>
                </a:solidFill>
                <a:latin typeface="Calibri" panose="020F0502020204030204" pitchFamily="34" charset="0"/>
              </a:rPr>
              <a:pPr/>
              <a:t>18</a:t>
            </a:fld>
            <a:endParaRPr lang="ru-RU" altLang="ru-RU" sz="105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21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5629039" y="930222"/>
            <a:ext cx="3363337" cy="5739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36011" y="930223"/>
            <a:ext cx="2693028" cy="5739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333" y="930222"/>
            <a:ext cx="2885677" cy="5739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atin typeface="Century Gothic" panose="020B0502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71947" y="1049891"/>
            <a:ext cx="6210728" cy="45463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756" y="957355"/>
            <a:ext cx="2164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Design Lab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08062" y="964184"/>
            <a:ext cx="24032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Лаборатория </a:t>
            </a:r>
          </a:p>
          <a:p>
            <a:pPr algn="ctr"/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Кайдзен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3657" y="927985"/>
            <a:ext cx="3284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Лаборатория </a:t>
            </a:r>
          </a:p>
          <a:p>
            <a:pPr algn="ctr"/>
            <a:r>
              <a:rPr lang="ru-RU" sz="2400" b="1" dirty="0" err="1" smtClean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Нейромаркетинга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http://mindware.ru/images/visual.neuromarketin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6009" y="1758933"/>
            <a:ext cx="2578439" cy="2062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9380" y="1762846"/>
            <a:ext cx="2246288" cy="1641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hlinkClick r:id="rId5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13" t="3892" r="8413" b="4762"/>
          <a:stretch/>
        </p:blipFill>
        <p:spPr>
          <a:xfrm>
            <a:off x="259916" y="1540935"/>
            <a:ext cx="2466510" cy="1792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38349" y="3690606"/>
            <a:ext cx="275702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Дизайн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-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мышление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 — методология решения инженерных, деловых и прочих задач, основывающаяся на творческом, а не аналитическом подходе.</a:t>
            </a:r>
            <a:endParaRPr lang="ru-RU" sz="1600" u="sng" dirty="0">
              <a:solidFill>
                <a:srgbClr val="002060"/>
              </a:solidFill>
              <a:latin typeface="Century Gothic" panose="020B0502020202020204" pitchFamily="34" charset="0"/>
              <a:hlinkClick r:id="rId5"/>
            </a:endParaRPr>
          </a:p>
          <a:p>
            <a:pPr algn="ctr"/>
            <a:r>
              <a:rPr lang="ru-RU" sz="1050" u="sng" dirty="0">
                <a:solidFill>
                  <a:srgbClr val="002060"/>
                </a:solidFill>
                <a:latin typeface="Century Gothic" panose="020B0502020202020204" pitchFamily="34" charset="0"/>
                <a:hlinkClick r:id="rId5"/>
              </a:rPr>
              <a:t>https://drive.google.com/file/d/0B54fQW1pl65iLWxuVno4MUMyYjQ/view?usp=drive_web</a:t>
            </a:r>
            <a:r>
              <a:rPr lang="ru-RU" sz="105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050" u="sng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ссылка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на видео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46794" y="3821266"/>
            <a:ext cx="316767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Нейромаркетинг</a:t>
            </a:r>
            <a:r>
              <a:rPr lang="ru-RU" sz="1500" dirty="0">
                <a:solidFill>
                  <a:srgbClr val="002060"/>
                </a:solidFill>
                <a:latin typeface="Century Gothic" panose="020B0502020202020204" pitchFamily="34" charset="0"/>
              </a:rPr>
              <a:t> — комплекс методов изучения поведения покупателей, воздействия на него и эмоциональных и поведенческих реакций на это воздействие, использующий разработки в областях маркетинга, когнитивной психологии и нейрофизиологии.</a:t>
            </a:r>
            <a:endParaRPr lang="ru-RU" sz="15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1100" dirty="0">
                <a:solidFill>
                  <a:srgbClr val="002060"/>
                </a:solidFill>
                <a:latin typeface="Century Gothic" panose="020B0502020202020204" pitchFamily="34" charset="0"/>
                <a:hlinkClick r:id="rId2"/>
              </a:rPr>
              <a:t>https://</a:t>
            </a:r>
            <a:r>
              <a:rPr lang="en-US" sz="1100" dirty="0" smtClean="0">
                <a:solidFill>
                  <a:srgbClr val="002060"/>
                </a:solidFill>
                <a:latin typeface="Century Gothic" panose="020B0502020202020204" pitchFamily="34" charset="0"/>
                <a:hlinkClick r:id="rId2"/>
              </a:rPr>
              <a:t>cloud.almau.edu.kz/index.php/s/uySrRbqDzNiDpb5</a:t>
            </a:r>
            <a:r>
              <a:rPr lang="ru-RU" sz="11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ссылка на видео </a:t>
            </a:r>
            <a:endParaRPr lang="ru-RU" sz="11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17289" y="3513489"/>
            <a:ext cx="25525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Кайдзен</a:t>
            </a: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— японская философия или практика, которая фокусируется на непрерывном совершенствовании процессов производства, разработки, вспомогательных бизнес-процессов и управления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-205290" y="-135391"/>
            <a:ext cx="9349290" cy="70891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ru-RU" sz="2800" dirty="0" smtClean="0">
                <a:solidFill>
                  <a:srgbClr val="004282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Новые </a:t>
            </a:r>
            <a:r>
              <a:rPr lang="ru-RU" sz="2800" dirty="0">
                <a:solidFill>
                  <a:srgbClr val="004282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образовательные пространства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2895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2"/>
          <p:cNvSpPr txBox="1">
            <a:spLocks/>
          </p:cNvSpPr>
          <p:nvPr/>
        </p:nvSpPr>
        <p:spPr>
          <a:xfrm>
            <a:off x="7086600" y="658073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B845EA-CD9E-4DAF-B0B7-552602999D03}" type="slidenum">
              <a:rPr lang="ru-RU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pPr/>
              <a:t>2</a:t>
            </a:fld>
            <a:endParaRPr lang="ru-RU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6496" y="13682"/>
            <a:ext cx="6472823" cy="6858000"/>
          </a:xfrm>
          <a:prstGeom prst="rect">
            <a:avLst/>
          </a:prstGeom>
          <a:solidFill>
            <a:srgbClr val="F3F5F4"/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27" y="40464"/>
            <a:ext cx="8585715" cy="99417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Три стратегических факторов успеха</a:t>
            </a:r>
            <a:endParaRPr lang="ru-RU" sz="3600" b="1" dirty="0">
              <a:solidFill>
                <a:srgbClr val="00428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442847" y="1342941"/>
            <a:ext cx="8213809" cy="452596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kk-KZ" dirty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Способность извлекать уроки из </a:t>
            </a:r>
            <a:r>
              <a:rPr lang="kk-KZ" b="1" u="sng" dirty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прошлого</a:t>
            </a:r>
            <a:endParaRPr lang="en-US" b="1" u="sng" dirty="0">
              <a:solidFill>
                <a:srgbClr val="004282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kk-KZ" b="1" u="sng" dirty="0" smtClean="0">
              <a:solidFill>
                <a:srgbClr val="004282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kk-KZ" dirty="0" smtClean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Способность адаптироваться к </a:t>
            </a:r>
            <a:r>
              <a:rPr lang="kk-KZ" b="1" u="sng" dirty="0" smtClean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настоящему</a:t>
            </a:r>
            <a:endParaRPr lang="en-US" b="1" u="sng" dirty="0" smtClean="0">
              <a:solidFill>
                <a:srgbClr val="004282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kk-KZ" b="1" u="sng" dirty="0" smtClean="0">
              <a:solidFill>
                <a:srgbClr val="004282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kk-KZ" sz="4400" dirty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Способность </a:t>
            </a:r>
            <a:r>
              <a:rPr lang="kk-KZ" sz="4400" dirty="0" smtClean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           предвосхищать </a:t>
            </a:r>
            <a:r>
              <a:rPr lang="kk-KZ" sz="4400" b="1" u="sng" dirty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будущее</a:t>
            </a:r>
          </a:p>
          <a:p>
            <a:pPr>
              <a:buFont typeface="Wingdings" panose="05000000000000000000" pitchFamily="2" charset="2"/>
              <a:buChar char="ü"/>
            </a:pPr>
            <a:endParaRPr lang="kk-KZ" b="1" u="sng" dirty="0" smtClean="0">
              <a:solidFill>
                <a:srgbClr val="004282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00998" y="6257215"/>
            <a:ext cx="1181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Г. Греф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680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5315" y="1625321"/>
            <a:ext cx="9000308" cy="129951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ln w="3175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70" name="Прямоугольник 69">
            <a:hlinkClick r:id="rId3"/>
          </p:cNvPr>
          <p:cNvSpPr/>
          <p:nvPr/>
        </p:nvSpPr>
        <p:spPr>
          <a:xfrm>
            <a:off x="79559" y="2925909"/>
            <a:ext cx="9000308" cy="3058741"/>
          </a:xfrm>
          <a:prstGeom prst="rect">
            <a:avLst/>
          </a:prstGeom>
          <a:solidFill>
            <a:srgbClr val="4CB050"/>
          </a:solidFill>
          <a:ln w="285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" y="178559"/>
            <a:ext cx="9144001" cy="71739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Единое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ru-RU" sz="3200" b="1" dirty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информационное </a:t>
            </a:r>
            <a:r>
              <a:rPr lang="ru-RU" sz="3200" b="1" dirty="0" smtClean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пространство</a:t>
            </a:r>
            <a:r>
              <a:rPr lang="en-US" sz="3200" b="1" dirty="0" smtClean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Университета</a:t>
            </a:r>
            <a:r>
              <a:rPr lang="en-US" sz="3200" b="1" dirty="0">
                <a:solidFill>
                  <a:srgbClr val="004282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4282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xyFWzS9J.jpg (486×486)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70" t="36645" r="9654" b="36135"/>
          <a:stretch/>
        </p:blipFill>
        <p:spPr bwMode="auto">
          <a:xfrm>
            <a:off x="1367519" y="2020760"/>
            <a:ext cx="1613900" cy="549309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uits.uconn.edu/wp-content/uploads/sites/427/2015/06/webex-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1989" y="2013170"/>
            <a:ext cx="1321045" cy="57053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hlinkClick r:id="rId7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05756" y="4886040"/>
            <a:ext cx="2235382" cy="836198"/>
          </a:xfrm>
          <a:prstGeom prst="rect">
            <a:avLst/>
          </a:prstGeom>
        </p:spPr>
      </p:pic>
      <p:pic>
        <p:nvPicPr>
          <p:cNvPr id="25" name="Рисунок 24">
            <a:hlinkClick r:id="rId9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2508" y="4726848"/>
            <a:ext cx="1884428" cy="836197"/>
          </a:xfrm>
          <a:prstGeom prst="rect">
            <a:avLst/>
          </a:prstGeom>
          <a:solidFill>
            <a:srgbClr val="0070C0">
              <a:alpha val="98000"/>
            </a:srgbClr>
          </a:solidFill>
        </p:spPr>
      </p:pic>
      <p:cxnSp>
        <p:nvCxnSpPr>
          <p:cNvPr id="53" name="Соединительная линия уступом 52"/>
          <p:cNvCxnSpPr>
            <a:endCxn id="25" idx="0"/>
          </p:cNvCxnSpPr>
          <p:nvPr/>
        </p:nvCxnSpPr>
        <p:spPr>
          <a:xfrm rot="10800000" flipV="1">
            <a:off x="1344723" y="4270211"/>
            <a:ext cx="1377979" cy="456637"/>
          </a:xfrm>
          <a:prstGeom prst="bentConnector2">
            <a:avLst/>
          </a:prstGeom>
          <a:ln w="28575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Соединительная линия уступом 56"/>
          <p:cNvCxnSpPr/>
          <p:nvPr/>
        </p:nvCxnSpPr>
        <p:spPr>
          <a:xfrm rot="10800000" flipV="1">
            <a:off x="2168469" y="3592234"/>
            <a:ext cx="554233" cy="25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Соединительная линия уступом 58"/>
          <p:cNvCxnSpPr/>
          <p:nvPr/>
        </p:nvCxnSpPr>
        <p:spPr>
          <a:xfrm rot="16200000" flipH="1">
            <a:off x="4397192" y="4673945"/>
            <a:ext cx="367398" cy="2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>
            <a:stCxn id="11" idx="0"/>
            <a:endCxn id="10" idx="2"/>
          </p:cNvCxnSpPr>
          <p:nvPr/>
        </p:nvCxnSpPr>
        <p:spPr>
          <a:xfrm rot="5400000" flipH="1" flipV="1">
            <a:off x="7728820" y="2655448"/>
            <a:ext cx="595439" cy="451945"/>
          </a:xfrm>
          <a:prstGeom prst="bentConnector3">
            <a:avLst>
              <a:gd name="adj1" fmla="val 69196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18" idx="2"/>
          </p:cNvCxnSpPr>
          <p:nvPr/>
        </p:nvCxnSpPr>
        <p:spPr>
          <a:xfrm flipH="1" flipV="1">
            <a:off x="5456653" y="2612041"/>
            <a:ext cx="15331" cy="468712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Соединительная линия уступом 61"/>
          <p:cNvCxnSpPr/>
          <p:nvPr/>
        </p:nvCxnSpPr>
        <p:spPr>
          <a:xfrm flipV="1">
            <a:off x="5572899" y="2527842"/>
            <a:ext cx="1479671" cy="218358"/>
          </a:xfrm>
          <a:prstGeom prst="bentConnector3">
            <a:avLst>
              <a:gd name="adj1" fmla="val 97206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Группа 36"/>
          <p:cNvGrpSpPr/>
          <p:nvPr/>
        </p:nvGrpSpPr>
        <p:grpSpPr>
          <a:xfrm>
            <a:off x="3075201" y="1999844"/>
            <a:ext cx="1504512" cy="759290"/>
            <a:chOff x="4095165" y="1520792"/>
            <a:chExt cx="2120123" cy="1012387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095165" y="1520792"/>
              <a:ext cx="2120123" cy="7678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4169395" y="1546919"/>
              <a:ext cx="1958484" cy="986260"/>
              <a:chOff x="2934222" y="381116"/>
              <a:chExt cx="2478547" cy="1124520"/>
            </a:xfrm>
          </p:grpSpPr>
          <p:pic>
            <p:nvPicPr>
              <p:cNvPr id="5" name="Picture 2" descr="Картинки по запросу 1c icon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4222" y="381116"/>
                <a:ext cx="815580" cy="8155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Прямоугольник 5"/>
              <p:cNvSpPr/>
              <p:nvPr/>
            </p:nvSpPr>
            <p:spPr>
              <a:xfrm>
                <a:off x="3694084" y="400230"/>
                <a:ext cx="1718685" cy="110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825" b="1" dirty="0">
                    <a:solidFill>
                      <a:srgbClr val="C00000"/>
                    </a:solidFill>
                  </a:rPr>
                  <a:t>Комплексное Управление Финансами и Бюджетирование</a:t>
                </a:r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4644314" y="2001872"/>
            <a:ext cx="1624677" cy="610169"/>
            <a:chOff x="6521254" y="1221136"/>
            <a:chExt cx="2166236" cy="813559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6534685" y="1221136"/>
              <a:ext cx="2123629" cy="7678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6521254" y="1253907"/>
              <a:ext cx="2166236" cy="780788"/>
              <a:chOff x="8429051" y="1206810"/>
              <a:chExt cx="2932747" cy="1170567"/>
            </a:xfrm>
          </p:grpSpPr>
          <p:pic>
            <p:nvPicPr>
              <p:cNvPr id="17" name="Picture 16" descr="zimbra-logo.png (1000×264)">
                <a:hlinkClick r:id="rId12"/>
              </p:cNvPr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25033" y="1206810"/>
                <a:ext cx="2634219" cy="6954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Прямоугольник 17"/>
              <p:cNvSpPr/>
              <p:nvPr/>
            </p:nvSpPr>
            <p:spPr>
              <a:xfrm>
                <a:off x="8429051" y="1823670"/>
                <a:ext cx="2932747" cy="5537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kk-KZ" sz="1200" b="1" dirty="0">
                    <a:solidFill>
                      <a:srgbClr val="002060"/>
                    </a:solidFill>
                  </a:rPr>
                  <a:t>Корпоративная почта</a:t>
                </a:r>
                <a:endParaRPr lang="ru-RU" sz="1200" b="1" dirty="0">
                  <a:solidFill>
                    <a:srgbClr val="002060"/>
                  </a:solidFill>
                </a:endParaRPr>
              </a:p>
            </p:txBody>
          </p:sp>
        </p:grpSp>
      </p:grpSp>
      <p:grpSp>
        <p:nvGrpSpPr>
          <p:cNvPr id="73" name="Группа 72"/>
          <p:cNvGrpSpPr/>
          <p:nvPr/>
        </p:nvGrpSpPr>
        <p:grpSpPr>
          <a:xfrm>
            <a:off x="135228" y="3185279"/>
            <a:ext cx="2090511" cy="863664"/>
            <a:chOff x="201894" y="3203845"/>
            <a:chExt cx="2787348" cy="986625"/>
          </a:xfrm>
        </p:grpSpPr>
        <p:pic>
          <p:nvPicPr>
            <p:cNvPr id="20" name="Рисунок 19">
              <a:hlinkClick r:id="rId3"/>
            </p:cNvPr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01894" y="3205691"/>
              <a:ext cx="2787348" cy="984779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095362" y="3203845"/>
              <a:ext cx="1289241" cy="421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Space</a:t>
              </a:r>
              <a:endParaRPr lang="ru-RU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6325129" y="2013169"/>
            <a:ext cx="1181950" cy="613530"/>
            <a:chOff x="8703807" y="987965"/>
            <a:chExt cx="1465364" cy="640103"/>
          </a:xfrm>
        </p:grpSpPr>
        <p:sp>
          <p:nvSpPr>
            <p:cNvPr id="82" name="Прямоугольник 81"/>
            <p:cNvSpPr/>
            <p:nvPr/>
          </p:nvSpPr>
          <p:spPr>
            <a:xfrm>
              <a:off x="8703807" y="987965"/>
              <a:ext cx="1465364" cy="60033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pic>
          <p:nvPicPr>
            <p:cNvPr id="14" name="Рисунок 13">
              <a:hlinkClick r:id="rId15"/>
            </p:cNvPr>
            <p:cNvPicPr>
              <a:picLocks noChangeAspect="1"/>
            </p:cNvPicPr>
            <p:nvPr/>
          </p:nvPicPr>
          <p:blipFill rotWithShape="1">
            <a:blip r:embed="rId16" cstate="print"/>
            <a:srcRect l="2251" t="37842" r="1995" b="4262"/>
            <a:stretch/>
          </p:blipFill>
          <p:spPr>
            <a:xfrm>
              <a:off x="8717164" y="991600"/>
              <a:ext cx="1441060" cy="310855"/>
            </a:xfrm>
            <a:prstGeom prst="rect">
              <a:avLst/>
            </a:prstGeom>
          </p:spPr>
        </p:pic>
        <p:sp>
          <p:nvSpPr>
            <p:cNvPr id="15" name="Прямоугольник 14"/>
            <p:cNvSpPr/>
            <p:nvPr/>
          </p:nvSpPr>
          <p:spPr>
            <a:xfrm>
              <a:off x="8850527" y="1339072"/>
              <a:ext cx="1197040" cy="288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k-KZ" sz="12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Библиотека</a:t>
              </a:r>
              <a:endParaRPr lang="ru-RU" sz="1200" b="1" dirty="0">
                <a:solidFill>
                  <a:srgbClr val="00206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7165997" y="3125109"/>
            <a:ext cx="1294735" cy="1172023"/>
            <a:chOff x="10073721" y="2819157"/>
            <a:chExt cx="1726313" cy="1562697"/>
          </a:xfrm>
        </p:grpSpPr>
        <p:sp>
          <p:nvSpPr>
            <p:cNvPr id="87" name="Прямоугольник 86"/>
            <p:cNvSpPr/>
            <p:nvPr/>
          </p:nvSpPr>
          <p:spPr>
            <a:xfrm>
              <a:off x="10103738" y="2819157"/>
              <a:ext cx="1570399" cy="152680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grpSp>
          <p:nvGrpSpPr>
            <p:cNvPr id="90" name="Группа 89"/>
            <p:cNvGrpSpPr/>
            <p:nvPr/>
          </p:nvGrpSpPr>
          <p:grpSpPr>
            <a:xfrm>
              <a:off x="10073721" y="2891196"/>
              <a:ext cx="1726313" cy="1490658"/>
              <a:chOff x="10296664" y="4787233"/>
              <a:chExt cx="1726313" cy="1490658"/>
            </a:xfrm>
          </p:grpSpPr>
          <p:pic>
            <p:nvPicPr>
              <p:cNvPr id="11" name="Picture 14" descr="OygiEhQE6rcn8KW1e3bLUPXt67A6QEOKyEqvW-QxUT8vN-BEttODh2cYPrk2dS7hjyA=w300 (300×300)">
                <a:hlinkClick r:id="rId17"/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95985" y="4787233"/>
                <a:ext cx="893555" cy="8544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Прямоугольник 11"/>
              <p:cNvSpPr/>
              <p:nvPr/>
            </p:nvSpPr>
            <p:spPr>
              <a:xfrm>
                <a:off x="10296664" y="5600783"/>
                <a:ext cx="1726313" cy="677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k-KZ" sz="1350" b="1" dirty="0">
                    <a:solidFill>
                      <a:srgbClr val="002060"/>
                    </a:solidFill>
                  </a:rPr>
                  <a:t>Виртуальное </a:t>
                </a:r>
              </a:p>
              <a:p>
                <a:pPr algn="ctr"/>
                <a:r>
                  <a:rPr lang="kk-KZ" sz="1350" b="1" dirty="0">
                    <a:solidFill>
                      <a:srgbClr val="002060"/>
                    </a:solidFill>
                  </a:rPr>
                  <a:t>обучение</a:t>
                </a:r>
                <a:endParaRPr lang="ru-RU" sz="1350" b="1" dirty="0">
                  <a:solidFill>
                    <a:srgbClr val="002060"/>
                  </a:solidFill>
                </a:endParaRPr>
              </a:p>
            </p:txBody>
          </p:sp>
        </p:grpSp>
      </p:grpSp>
      <p:cxnSp>
        <p:nvCxnSpPr>
          <p:cNvPr id="95" name="Соединительная линия уступом 94"/>
          <p:cNvCxnSpPr/>
          <p:nvPr/>
        </p:nvCxnSpPr>
        <p:spPr>
          <a:xfrm>
            <a:off x="645553" y="2575720"/>
            <a:ext cx="1534431" cy="170480"/>
          </a:xfrm>
          <a:prstGeom prst="bentConnector3">
            <a:avLst>
              <a:gd name="adj1" fmla="val 340"/>
            </a:avLst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3793319" y="2591980"/>
            <a:ext cx="0" cy="15422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Группа 101"/>
          <p:cNvGrpSpPr/>
          <p:nvPr/>
        </p:nvGrpSpPr>
        <p:grpSpPr>
          <a:xfrm>
            <a:off x="2667713" y="2975718"/>
            <a:ext cx="3906982" cy="1610591"/>
            <a:chOff x="3524652" y="2771348"/>
            <a:chExt cx="5209309" cy="2147454"/>
          </a:xfrm>
        </p:grpSpPr>
        <p:pic>
          <p:nvPicPr>
            <p:cNvPr id="98" name="Рисунок 97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71" t="31717" r="22986" b="36970"/>
            <a:stretch/>
          </p:blipFill>
          <p:spPr>
            <a:xfrm>
              <a:off x="3524652" y="2771348"/>
              <a:ext cx="5209309" cy="2147454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101" name="TextBox 100"/>
            <p:cNvSpPr txBox="1"/>
            <p:nvPr/>
          </p:nvSpPr>
          <p:spPr>
            <a:xfrm>
              <a:off x="5057243" y="4334724"/>
              <a:ext cx="352062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25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Портал управления знаниями</a:t>
              </a:r>
            </a:p>
          </p:txBody>
        </p:sp>
      </p:grpSp>
      <p:cxnSp>
        <p:nvCxnSpPr>
          <p:cNvPr id="116" name="Соединительная линия уступом 115"/>
          <p:cNvCxnSpPr/>
          <p:nvPr/>
        </p:nvCxnSpPr>
        <p:spPr>
          <a:xfrm>
            <a:off x="6631156" y="3772545"/>
            <a:ext cx="548117" cy="4013"/>
          </a:xfrm>
          <a:prstGeom prst="bentConnector3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Соединительная линия уступом 112"/>
          <p:cNvCxnSpPr>
            <a:stCxn id="3" idx="2"/>
            <a:endCxn id="70" idx="0"/>
          </p:cNvCxnSpPr>
          <p:nvPr/>
        </p:nvCxnSpPr>
        <p:spPr>
          <a:xfrm rot="16200000" flipH="1">
            <a:off x="3188074" y="1556464"/>
            <a:ext cx="356381" cy="2383592"/>
          </a:xfrm>
          <a:prstGeom prst="bentConnector3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Группа 120"/>
          <p:cNvGrpSpPr/>
          <p:nvPr/>
        </p:nvGrpSpPr>
        <p:grpSpPr>
          <a:xfrm>
            <a:off x="6873927" y="4670607"/>
            <a:ext cx="1068157" cy="1123505"/>
            <a:chOff x="9140570" y="4835629"/>
            <a:chExt cx="1639204" cy="2069046"/>
          </a:xfrm>
        </p:grpSpPr>
        <p:sp>
          <p:nvSpPr>
            <p:cNvPr id="119" name="Прямоугольник 118"/>
            <p:cNvSpPr/>
            <p:nvPr/>
          </p:nvSpPr>
          <p:spPr>
            <a:xfrm>
              <a:off x="9156036" y="4835629"/>
              <a:ext cx="1608274" cy="20432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>
                <a:solidFill>
                  <a:srgbClr val="0070C0"/>
                </a:solidFill>
              </a:endParaRPr>
            </a:p>
          </p:txBody>
        </p:sp>
        <p:pic>
          <p:nvPicPr>
            <p:cNvPr id="1028" name="Picture 4" descr="http://www.russia-remont.ru/img/i-thumbs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7006" y="4909962"/>
              <a:ext cx="860127" cy="860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TextBox 119"/>
            <p:cNvSpPr txBox="1"/>
            <p:nvPr/>
          </p:nvSpPr>
          <p:spPr>
            <a:xfrm>
              <a:off x="9140570" y="5714392"/>
              <a:ext cx="1639204" cy="1190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070C0"/>
                  </a:solidFill>
                </a:rPr>
                <a:t>Мониторинг качества</a:t>
              </a:r>
              <a:r>
                <a:rPr lang="en-US" sz="1200" b="1" dirty="0">
                  <a:solidFill>
                    <a:srgbClr val="0070C0"/>
                  </a:solidFill>
                </a:rPr>
                <a:t> </a:t>
              </a:r>
              <a:r>
                <a:rPr lang="ru-RU" sz="1200" b="1" dirty="0">
                  <a:solidFill>
                    <a:srgbClr val="0070C0"/>
                  </a:solidFill>
                </a:rPr>
                <a:t>образования</a:t>
              </a:r>
            </a:p>
          </p:txBody>
        </p:sp>
      </p:grpSp>
      <p:cxnSp>
        <p:nvCxnSpPr>
          <p:cNvPr id="1037" name="Соединительная линия уступом 1036"/>
          <p:cNvCxnSpPr/>
          <p:nvPr/>
        </p:nvCxnSpPr>
        <p:spPr>
          <a:xfrm>
            <a:off x="5945820" y="4679087"/>
            <a:ext cx="913864" cy="625052"/>
          </a:xfrm>
          <a:prstGeom prst="bentConnector3">
            <a:avLst>
              <a:gd name="adj1" fmla="val -1729"/>
            </a:avLst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old.kuef.kz/upload/rk/f5b/f5b9e92fd2eb7b306a5ea87cb1ef9d2b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56" y="2005893"/>
            <a:ext cx="1057037" cy="58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489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Группа 35"/>
          <p:cNvGrpSpPr/>
          <p:nvPr/>
        </p:nvGrpSpPr>
        <p:grpSpPr>
          <a:xfrm>
            <a:off x="31207" y="1616872"/>
            <a:ext cx="9149306" cy="4655560"/>
            <a:chOff x="41609" y="0"/>
            <a:chExt cx="12199075" cy="7338979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096000" y="3548435"/>
              <a:ext cx="6144683" cy="377211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grpSp>
          <p:nvGrpSpPr>
            <p:cNvPr id="34" name="Группа 33"/>
            <p:cNvGrpSpPr/>
            <p:nvPr/>
          </p:nvGrpSpPr>
          <p:grpSpPr>
            <a:xfrm>
              <a:off x="41609" y="0"/>
              <a:ext cx="12199075" cy="7338979"/>
              <a:chOff x="41609" y="0"/>
              <a:chExt cx="12199075" cy="7338979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6096001" y="0"/>
                <a:ext cx="6144683" cy="358313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/>
              </a:p>
            </p:txBody>
          </p:sp>
          <p:sp>
            <p:nvSpPr>
              <p:cNvPr id="2" name="Прямоугольник 1"/>
              <p:cNvSpPr/>
              <p:nvPr/>
            </p:nvSpPr>
            <p:spPr>
              <a:xfrm>
                <a:off x="41609" y="0"/>
                <a:ext cx="6054391" cy="733897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400" dirty="0"/>
              </a:p>
            </p:txBody>
          </p:sp>
        </p:grpSp>
      </p:grpSp>
      <p:grpSp>
        <p:nvGrpSpPr>
          <p:cNvPr id="5" name="Группа 4"/>
          <p:cNvGrpSpPr/>
          <p:nvPr/>
        </p:nvGrpSpPr>
        <p:grpSpPr>
          <a:xfrm>
            <a:off x="53297" y="2300968"/>
            <a:ext cx="1154483" cy="967133"/>
            <a:chOff x="811217" y="1026798"/>
            <a:chExt cx="1428890" cy="1070474"/>
          </a:xfrm>
        </p:grpSpPr>
        <p:pic>
          <p:nvPicPr>
            <p:cNvPr id="1026" name="Picture 2" descr="raspisanie_1.png (354×407)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676" y="1026798"/>
              <a:ext cx="720904" cy="828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11217" y="1807708"/>
              <a:ext cx="1428890" cy="289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Расписание</a:t>
              </a:r>
              <a:endParaRPr lang="ru-RU" sz="11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979712" y="2353337"/>
            <a:ext cx="1306769" cy="931647"/>
            <a:chOff x="3243298" y="420048"/>
            <a:chExt cx="1686899" cy="1103482"/>
          </a:xfrm>
        </p:grpSpPr>
        <p:pic>
          <p:nvPicPr>
            <p:cNvPr id="1030" name="Picture 6" descr="http://zums.ac.ir/files/abhar-nursing/pages/farhangi.bmp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478" r="9692"/>
            <a:stretch/>
          </p:blipFill>
          <p:spPr bwMode="auto">
            <a:xfrm>
              <a:off x="3609012" y="420048"/>
              <a:ext cx="938311" cy="8064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243298" y="1213668"/>
              <a:ext cx="1686899" cy="309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Успеваемость</a:t>
              </a:r>
              <a:endParaRPr lang="ru-RU" sz="11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187624" y="2353653"/>
            <a:ext cx="790944" cy="931331"/>
            <a:chOff x="5417683" y="385833"/>
            <a:chExt cx="840452" cy="1029673"/>
          </a:xfrm>
        </p:grpSpPr>
        <p:pic>
          <p:nvPicPr>
            <p:cNvPr id="1032" name="Picture 8" descr="http://corepro.kz/img/cash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683" y="385833"/>
              <a:ext cx="823972" cy="8239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52114" y="1126272"/>
              <a:ext cx="806021" cy="289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Оплата</a:t>
              </a:r>
              <a:endParaRPr lang="ru-RU" sz="11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49875" y="3684396"/>
            <a:ext cx="1316387" cy="923037"/>
            <a:chOff x="879730" y="4453588"/>
            <a:chExt cx="1316954" cy="832758"/>
          </a:xfrm>
        </p:grpSpPr>
        <p:pic>
          <p:nvPicPr>
            <p:cNvPr id="1034" name="Picture 10" descr="1347134083notebooks2.jpg (468×233)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295" r="28874"/>
            <a:stretch/>
          </p:blipFill>
          <p:spPr bwMode="auto">
            <a:xfrm>
              <a:off x="1186278" y="4453588"/>
              <a:ext cx="587101" cy="4440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879730" y="4897603"/>
              <a:ext cx="1316954" cy="38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Электронные </a:t>
              </a:r>
            </a:p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обращения</a:t>
              </a:r>
              <a:endParaRPr lang="ru-RU" sz="11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88313" y="4689134"/>
            <a:ext cx="1290739" cy="1401946"/>
            <a:chOff x="3130287" y="4531560"/>
            <a:chExt cx="1291297" cy="1264824"/>
          </a:xfrm>
        </p:grpSpPr>
        <p:pic>
          <p:nvPicPr>
            <p:cNvPr id="1036" name="Picture 12" descr="http://controlfid.zubirimanteoweb.com/images/info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008" t="10190" r="13145" b="13698"/>
            <a:stretch/>
          </p:blipFill>
          <p:spPr bwMode="auto">
            <a:xfrm>
              <a:off x="3367025" y="4531560"/>
              <a:ext cx="749605" cy="9077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130287" y="5407641"/>
              <a:ext cx="1291297" cy="38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Профиль </a:t>
              </a:r>
            </a:p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пользователя</a:t>
              </a:r>
              <a:endParaRPr lang="ru-RU" sz="11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767437" y="3376989"/>
            <a:ext cx="1217000" cy="1192289"/>
            <a:chOff x="5337374" y="728101"/>
            <a:chExt cx="1352771" cy="1205621"/>
          </a:xfrm>
        </p:grpSpPr>
        <p:pic>
          <p:nvPicPr>
            <p:cNvPr id="1038" name="Picture 14" descr="knowledge-base.png (252×196)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985" r="10823"/>
            <a:stretch/>
          </p:blipFill>
          <p:spPr bwMode="auto">
            <a:xfrm>
              <a:off x="5471707" y="728101"/>
              <a:ext cx="1092738" cy="93879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5337374" y="1669187"/>
              <a:ext cx="1352771" cy="264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База знаний</a:t>
              </a:r>
              <a:endParaRPr lang="ru-RU" sz="11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295613" y="2330908"/>
            <a:ext cx="1218603" cy="954076"/>
            <a:chOff x="6784382" y="626833"/>
            <a:chExt cx="1447553" cy="1078248"/>
          </a:xfrm>
        </p:grpSpPr>
        <p:pic>
          <p:nvPicPr>
            <p:cNvPr id="1042" name="Picture 18" descr="depositphotos_88638460-stock-illustration-online-training-courses.jpg (168×112)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614" y="626833"/>
              <a:ext cx="1137094" cy="7580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784382" y="1409423"/>
              <a:ext cx="1447553" cy="295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Дисциплины</a:t>
              </a:r>
              <a:endParaRPr lang="ru-RU" sz="11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560044" y="2152242"/>
            <a:ext cx="1443544" cy="518992"/>
            <a:chOff x="9701903" y="1116690"/>
            <a:chExt cx="1844927" cy="556247"/>
          </a:xfrm>
        </p:grpSpPr>
        <p:pic>
          <p:nvPicPr>
            <p:cNvPr id="1044" name="Picture 20" descr="head.jpg (461×266)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605" t="25846" r="7281"/>
            <a:stretch/>
          </p:blipFill>
          <p:spPr bwMode="auto">
            <a:xfrm>
              <a:off x="9701903" y="1116690"/>
              <a:ext cx="885475" cy="5562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0694151" y="1158992"/>
              <a:ext cx="852679" cy="494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Банк </a:t>
              </a:r>
              <a:endParaRPr lang="kk-KZ" sz="12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  <a:p>
              <a:r>
                <a:rPr lang="kk-KZ" sz="1200" dirty="0" smtClean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идей</a:t>
              </a:r>
              <a:endParaRPr lang="ru-RU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134352" y="3532841"/>
            <a:ext cx="1375698" cy="1098966"/>
            <a:chOff x="8780807" y="2507182"/>
            <a:chExt cx="1376291" cy="991478"/>
          </a:xfrm>
        </p:grpSpPr>
        <p:pic>
          <p:nvPicPr>
            <p:cNvPr id="1046" name="Picture 22" descr="patentnyiy-poisk1.jpg (610×462)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5249" y="2507182"/>
              <a:ext cx="767403" cy="5812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8780807" y="3109917"/>
              <a:ext cx="1376291" cy="38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Расширенный </a:t>
              </a:r>
            </a:p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поиск</a:t>
              </a:r>
              <a:endParaRPr lang="ru-RU" sz="11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692472" y="4888853"/>
            <a:ext cx="2319994" cy="600552"/>
            <a:chOff x="8626180" y="4062145"/>
            <a:chExt cx="3266445" cy="765128"/>
          </a:xfrm>
        </p:grpSpPr>
        <p:pic>
          <p:nvPicPr>
            <p:cNvPr id="1048" name="Picture 24" descr="02sgCSN4aQ4.jpg (480×360)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283" r="5615"/>
            <a:stretch/>
          </p:blipFill>
          <p:spPr bwMode="auto">
            <a:xfrm>
              <a:off x="8626180" y="4062145"/>
              <a:ext cx="1016600" cy="7651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9754838" y="4196847"/>
              <a:ext cx="2137787" cy="5881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Планирование </a:t>
              </a:r>
            </a:p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и отчетность</a:t>
              </a:r>
              <a:endParaRPr lang="ru-RU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716857" y="2164566"/>
            <a:ext cx="2644897" cy="653821"/>
            <a:chOff x="8312872" y="3358074"/>
            <a:chExt cx="3524449" cy="788812"/>
          </a:xfrm>
        </p:grpSpPr>
        <p:pic>
          <p:nvPicPr>
            <p:cNvPr id="1050" name="Picture 26" descr="http://stipex.ru/images/struktura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872" y="3358074"/>
              <a:ext cx="1087844" cy="7442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9409298" y="3367110"/>
              <a:ext cx="2428023" cy="77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Интегрированная </a:t>
              </a:r>
            </a:p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организационная </a:t>
              </a:r>
            </a:p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структура</a:t>
              </a:r>
              <a:endParaRPr lang="ru-RU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991683" y="4905306"/>
            <a:ext cx="2156825" cy="609436"/>
            <a:chOff x="10372809" y="4399313"/>
            <a:chExt cx="2664388" cy="692732"/>
          </a:xfrm>
        </p:grpSpPr>
        <p:pic>
          <p:nvPicPr>
            <p:cNvPr id="1052" name="Picture 28" descr="motivaciya-personala.jpg (624×624)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2809" y="4399313"/>
              <a:ext cx="710490" cy="6927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11009039" y="4500790"/>
              <a:ext cx="2028158" cy="524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Мотивация и </a:t>
              </a:r>
            </a:p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стимулирование</a:t>
              </a:r>
              <a:endParaRPr lang="ru-RU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295057" y="4034822"/>
            <a:ext cx="1795600" cy="636257"/>
            <a:chOff x="8934473" y="5335659"/>
            <a:chExt cx="3009132" cy="808281"/>
          </a:xfrm>
        </p:grpSpPr>
        <p:pic>
          <p:nvPicPr>
            <p:cNvPr id="1054" name="Picture 30" descr="http://www.anneahira.com/images_wp/pengertian-otonomi-daerah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4473" y="5335659"/>
              <a:ext cx="800397" cy="8082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9734869" y="5491636"/>
              <a:ext cx="2208736" cy="586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Совместные </a:t>
              </a:r>
            </a:p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проекты</a:t>
              </a:r>
              <a:endParaRPr lang="ru-RU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690495" y="4058008"/>
            <a:ext cx="2570842" cy="631126"/>
            <a:chOff x="690048" y="4668533"/>
            <a:chExt cx="4290739" cy="803868"/>
          </a:xfrm>
        </p:grpSpPr>
        <p:pic>
          <p:nvPicPr>
            <p:cNvPr id="1056" name="Picture 32" descr="Groupes-de-travail.jpg (1600×1200)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48" y="4668533"/>
              <a:ext cx="1130348" cy="8038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1745675" y="4808666"/>
              <a:ext cx="3235112" cy="588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Социализация: </a:t>
              </a:r>
            </a:p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блоги и сообщества</a:t>
              </a:r>
              <a:endParaRPr lang="ru-RU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752445" y="3042434"/>
            <a:ext cx="2302795" cy="577260"/>
            <a:chOff x="989995" y="5229678"/>
            <a:chExt cx="2633592" cy="618699"/>
          </a:xfrm>
        </p:grpSpPr>
        <p:pic>
          <p:nvPicPr>
            <p:cNvPr id="1058" name="Picture 34" descr="8ec269641256ea867dfaaf43ecf441b9.jpg (400×300)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9995" y="5229678"/>
              <a:ext cx="824932" cy="6186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1898110" y="5337852"/>
              <a:ext cx="1725477" cy="494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Корпоративное</a:t>
              </a:r>
            </a:p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 обучение</a:t>
              </a:r>
              <a:endParaRPr lang="ru-RU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880976" y="1582260"/>
            <a:ext cx="2989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u="sng" dirty="0">
                <a:solidFill>
                  <a:srgbClr val="00B050"/>
                </a:solidFill>
                <a:latin typeface="Arial Black" panose="020B0A04020102020204" pitchFamily="34" charset="0"/>
              </a:rPr>
              <a:t>Реализовано: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7305412" y="2905461"/>
            <a:ext cx="1723739" cy="817842"/>
            <a:chOff x="10639385" y="1173218"/>
            <a:chExt cx="1971353" cy="876550"/>
          </a:xfrm>
        </p:grpSpPr>
        <p:pic>
          <p:nvPicPr>
            <p:cNvPr id="39" name="Picture 2" descr="33.jpg (2953×4037)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9385" y="1173218"/>
              <a:ext cx="641181" cy="8765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1"/>
            <p:cNvSpPr txBox="1"/>
            <p:nvPr/>
          </p:nvSpPr>
          <p:spPr>
            <a:xfrm>
              <a:off x="11207917" y="1337197"/>
              <a:ext cx="1402821" cy="494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Новости и </a:t>
              </a:r>
            </a:p>
            <a:p>
              <a:pPr algn="ctr"/>
              <a:r>
                <a:rPr lang="kk-KZ" sz="12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объявления</a:t>
              </a:r>
              <a:endParaRPr lang="ru-RU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576866" y="1645166"/>
            <a:ext cx="44759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u="sng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Будет реализовано</a:t>
            </a:r>
            <a:r>
              <a:rPr lang="ru-RU" sz="2100" u="sng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: 08/2017</a:t>
            </a:r>
            <a:endParaRPr lang="ru-RU" sz="2100" u="sng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752445" y="5826534"/>
            <a:ext cx="4275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u="sng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Будет реализовано</a:t>
            </a:r>
            <a:r>
              <a:rPr lang="ru-RU" sz="2000" u="sng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: 12/2017</a:t>
            </a:r>
            <a:endParaRPr lang="ru-RU" sz="2000" u="sng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97308" y="124886"/>
            <a:ext cx="3153223" cy="1315158"/>
            <a:chOff x="3524652" y="2726555"/>
            <a:chExt cx="5209309" cy="2475971"/>
          </a:xfrm>
        </p:grpSpPr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71" t="31717" r="22986" b="36970"/>
            <a:stretch/>
          </p:blipFill>
          <p:spPr>
            <a:xfrm>
              <a:off x="3524652" y="2726555"/>
              <a:ext cx="5209309" cy="2475971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</p:spPr>
        </p:pic>
        <p:sp>
          <p:nvSpPr>
            <p:cNvPr id="67" name="TextBox 66"/>
            <p:cNvSpPr txBox="1"/>
            <p:nvPr/>
          </p:nvSpPr>
          <p:spPr>
            <a:xfrm>
              <a:off x="4803385" y="4539224"/>
              <a:ext cx="3904057" cy="463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Портал управления знаниями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434084" y="-9574"/>
            <a:ext cx="55790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200" b="1" dirty="0">
                <a:solidFill>
                  <a:srgbClr val="004282"/>
                </a:solidFill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Дорожная карта развития портала управления знаниями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1681471" y="4810889"/>
            <a:ext cx="1346844" cy="1274271"/>
            <a:chOff x="299260" y="4673898"/>
            <a:chExt cx="1347426" cy="1149637"/>
          </a:xfrm>
        </p:grpSpPr>
        <p:pic>
          <p:nvPicPr>
            <p:cNvPr id="42" name="Picture 2" descr="planner-300-604.png (300×300)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270" y="4673898"/>
              <a:ext cx="836268" cy="8362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TextBox 69"/>
            <p:cNvSpPr txBox="1"/>
            <p:nvPr/>
          </p:nvSpPr>
          <p:spPr>
            <a:xfrm>
              <a:off x="299260" y="5434792"/>
              <a:ext cx="1347426" cy="38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Планировщик </a:t>
              </a:r>
            </a:p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задач</a:t>
              </a:r>
              <a:endParaRPr lang="ru-RU" sz="11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3262547" y="4833413"/>
            <a:ext cx="1095172" cy="1245841"/>
            <a:chOff x="1821659" y="4905153"/>
            <a:chExt cx="1095646" cy="1123988"/>
          </a:xfrm>
        </p:grpSpPr>
        <p:pic>
          <p:nvPicPr>
            <p:cNvPr id="1028" name="Picture 4" descr="main-activity.png (256×256)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119" y="4905153"/>
              <a:ext cx="778889" cy="77888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/>
            <p:cNvSpPr txBox="1"/>
            <p:nvPr/>
          </p:nvSpPr>
          <p:spPr>
            <a:xfrm>
              <a:off x="1821659" y="5640398"/>
              <a:ext cx="1095646" cy="388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Календарь </a:t>
              </a:r>
            </a:p>
            <a:p>
              <a:pPr algn="ctr"/>
              <a:r>
                <a:rPr lang="kk-KZ" sz="1100" dirty="0">
                  <a:solidFill>
                    <a:schemeClr val="accent5">
                      <a:lumMod val="75000"/>
                    </a:schemeClr>
                  </a:solidFill>
                  <a:latin typeface="Arial Black" panose="020B0A04020102020204" pitchFamily="34" charset="0"/>
                </a:rPr>
                <a:t>событий</a:t>
              </a:r>
              <a:endParaRPr lang="ru-RU" sz="11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536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80446" y="6553517"/>
            <a:ext cx="2133600" cy="365125"/>
          </a:xfrm>
          <a:effectLst>
            <a:softEdge rad="31750"/>
          </a:effectLst>
        </p:spPr>
        <p:txBody>
          <a:bodyPr/>
          <a:lstStyle/>
          <a:p>
            <a:fld id="{04327E45-FC46-400D-B8B4-6CEBEF1D467B}" type="slidenum">
              <a:rPr lang="ru-RU" smtClean="0">
                <a:solidFill>
                  <a:schemeClr val="bg1"/>
                </a:solidFill>
              </a:rPr>
              <a:pPr/>
              <a:t>22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6" name="Рисунок 15" descr="C:\Users\a.kurmantayeva\Desktop\02 Стратегии\12 Стратегия университета\1 Стратегия\Фото\ba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60" t="1601" r="11775" b="7793"/>
          <a:stretch/>
        </p:blipFill>
        <p:spPr bwMode="auto">
          <a:xfrm>
            <a:off x="38854" y="4847455"/>
            <a:ext cx="1509384" cy="1932176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Picture 8" descr="C:\Users\Admin\Desktop\Assel\ALMA\Strategy\фото\Идрисов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84" b="9046"/>
          <a:stretch/>
        </p:blipFill>
        <p:spPr bwMode="auto">
          <a:xfrm>
            <a:off x="3059832" y="4912920"/>
            <a:ext cx="1543841" cy="1872000"/>
          </a:xfrm>
          <a:prstGeom prst="rect">
            <a:avLst/>
          </a:prstGeom>
          <a:noFill/>
          <a:ln w="57150">
            <a:noFill/>
          </a:ln>
          <a:effectLst>
            <a:softEdge rad="31750"/>
          </a:effectLst>
          <a:extLst/>
        </p:spPr>
      </p:pic>
      <p:sp>
        <p:nvSpPr>
          <p:cNvPr id="19" name="Прямоугольник 18"/>
          <p:cNvSpPr/>
          <p:nvPr/>
        </p:nvSpPr>
        <p:spPr>
          <a:xfrm>
            <a:off x="1475656" y="6084526"/>
            <a:ext cx="1494004" cy="69249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Раимбек </a:t>
            </a: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БАТАЛОВ </a:t>
            </a:r>
          </a:p>
          <a:p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Raimbek Group</a:t>
            </a:r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6092423"/>
            <a:ext cx="1486934" cy="69249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Динмухамед </a:t>
            </a: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ИДРИСОВ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Ordabasy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ru-RU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31840" y="4149080"/>
            <a:ext cx="1795182" cy="69249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kk-KZ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Саясат </a:t>
            </a:r>
          </a:p>
          <a:p>
            <a:r>
              <a:rPr lang="kk-KZ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НУРБЕК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«МФЦ «Астана»</a:t>
            </a:r>
            <a:endParaRPr lang="ru-RU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5" descr="C:\Users\Admin\Desktop\Assel\ALMA\Strategy\фото\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110" t="5540" r="7332"/>
          <a:stretch/>
        </p:blipFill>
        <p:spPr bwMode="auto">
          <a:xfrm>
            <a:off x="49704" y="966817"/>
            <a:ext cx="1440000" cy="1872000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475656" y="2142030"/>
            <a:ext cx="1906091" cy="69249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3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Жанат</a:t>
            </a: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БЕРДАЛИНА</a:t>
            </a:r>
            <a:endParaRPr lang="ru-RU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Совета Попечителей </a:t>
            </a:r>
            <a:endParaRPr lang="ru-RU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3977" y="2941611"/>
            <a:ext cx="1544889" cy="190391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1" name="Picture 2" descr="Image result for татишев еркин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21"/>
          <a:stretch/>
        </p:blipFill>
        <p:spPr bwMode="auto">
          <a:xfrm>
            <a:off x="3395795" y="962527"/>
            <a:ext cx="1536245" cy="1872000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860032" y="2134448"/>
            <a:ext cx="1307940" cy="69249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Еркин </a:t>
            </a: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ТАТИШЕВ </a:t>
            </a:r>
            <a:r>
              <a:rPr lang="en-US" sz="1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Kusto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  <a:endParaRPr lang="ru-RU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874" y="908720"/>
            <a:ext cx="1443100" cy="193009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8" name="Прямоугольник 27"/>
          <p:cNvSpPr/>
          <p:nvPr/>
        </p:nvSpPr>
        <p:spPr>
          <a:xfrm>
            <a:off x="7596336" y="2146320"/>
            <a:ext cx="1455899" cy="69249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kk-KZ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Маргулан СЕЙСЕМБАЕВ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Сеймар</a:t>
            </a:r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6575" y="4905023"/>
            <a:ext cx="1755785" cy="188207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0" name="Прямоугольник 29"/>
          <p:cNvSpPr/>
          <p:nvPr/>
        </p:nvSpPr>
        <p:spPr>
          <a:xfrm>
            <a:off x="7812360" y="5920824"/>
            <a:ext cx="1276757" cy="89255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3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Бауржан</a:t>
            </a: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ОСПАНОВ</a:t>
            </a:r>
          </a:p>
          <a:p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ТОО «ИПК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ZHERSU</a:t>
            </a:r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516216" y="4176663"/>
            <a:ext cx="1795181" cy="69249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Мурат </a:t>
            </a:r>
          </a:p>
          <a:p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АБЕНОВ</a:t>
            </a:r>
          </a:p>
          <a:p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НПП РК «</a:t>
            </a:r>
            <a:r>
              <a:rPr lang="ru-RU" sz="13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Атамекен</a:t>
            </a:r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7" y="2941611"/>
            <a:ext cx="1544889" cy="191126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7" name="Прямоугольник 36"/>
          <p:cNvSpPr/>
          <p:nvPr/>
        </p:nvSpPr>
        <p:spPr>
          <a:xfrm>
            <a:off x="107504" y="-4176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 Попечителей AlmaU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(бизнес и гражданское общество – 8)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81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52600" y="6553517"/>
            <a:ext cx="2133600" cy="365125"/>
          </a:xfrm>
          <a:effectLst>
            <a:softEdge rad="31750"/>
          </a:effectLst>
        </p:spPr>
        <p:txBody>
          <a:bodyPr/>
          <a:lstStyle/>
          <a:p>
            <a:fld id="{04327E45-FC46-400D-B8B4-6CEBEF1D467B}" type="slidenum">
              <a:rPr lang="ru-RU" smtClean="0">
                <a:solidFill>
                  <a:schemeClr val="bg1"/>
                </a:solidFill>
              </a:rPr>
              <a:pPr/>
              <a:t>23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Picture 14" descr="C:\Users\Admin\Desktop\Assel\ALMA\Strategy\фото\Сейдуманов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4" t="546" r="3686" b="5431"/>
          <a:stretch/>
        </p:blipFill>
        <p:spPr bwMode="auto">
          <a:xfrm>
            <a:off x="85202" y="4888972"/>
            <a:ext cx="1440000" cy="1872000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300192" y="3751134"/>
            <a:ext cx="2127424" cy="89255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Алмагуль </a:t>
            </a:r>
          </a:p>
          <a:p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КАНАГАТОВА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УО «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Almaty </a:t>
            </a:r>
            <a:endParaRPr lang="ru-RU" sz="13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University</a:t>
            </a:r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25202" y="5668365"/>
            <a:ext cx="1456386" cy="109260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Серик </a:t>
            </a: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СЕЙДУМАНОВ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Депутат Мажилиса Парламента РК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3792" y="2734861"/>
            <a:ext cx="1532727" cy="191827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22" name="Picture 15" descr="C:\Users\Admin\Desktop\Assel\ALMA\Strategy\фото\Сембаев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32" r="11081"/>
          <a:stretch/>
        </p:blipFill>
        <p:spPr bwMode="auto">
          <a:xfrm>
            <a:off x="2987984" y="4869160"/>
            <a:ext cx="1440000" cy="1924404"/>
          </a:xfrm>
          <a:prstGeom prst="rect">
            <a:avLst/>
          </a:prstGeom>
          <a:noFill/>
          <a:ln w="57150">
            <a:noFill/>
          </a:ln>
          <a:effectLst>
            <a:softEdge rad="31750"/>
          </a:effectLst>
          <a:extLst/>
        </p:spPr>
      </p:pic>
      <p:pic>
        <p:nvPicPr>
          <p:cNvPr id="26" name="Picture 10" descr="C:\Users\Admin\Desktop\Assel\ALMA\Strategy\фото\Кожахметов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6" r="9054"/>
          <a:stretch/>
        </p:blipFill>
        <p:spPr bwMode="auto">
          <a:xfrm>
            <a:off x="1331640" y="2716091"/>
            <a:ext cx="1443242" cy="1917519"/>
          </a:xfrm>
          <a:prstGeom prst="rect">
            <a:avLst/>
          </a:prstGeom>
          <a:noFill/>
          <a:ln w="57150">
            <a:noFill/>
          </a:ln>
          <a:effectLst>
            <a:softEdge rad="31750"/>
          </a:effectLst>
          <a:extLst/>
        </p:spPr>
      </p:pic>
      <p:sp>
        <p:nvSpPr>
          <p:cNvPr id="28" name="Прямоугольник 27"/>
          <p:cNvSpPr/>
          <p:nvPr/>
        </p:nvSpPr>
        <p:spPr>
          <a:xfrm>
            <a:off x="2738921" y="3741058"/>
            <a:ext cx="2049103" cy="89255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Асылбек </a:t>
            </a: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КОЖАХМЕТОВ</a:t>
            </a:r>
            <a:endParaRPr lang="en-US" sz="13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УО «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Almaty</a:t>
            </a:r>
            <a:r>
              <a:rPr lang="kk-KZ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University</a:t>
            </a:r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89523" y="5736158"/>
            <a:ext cx="169464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3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Даулет</a:t>
            </a:r>
            <a:endParaRPr lang="ru-RU" sz="13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СЕМБАЕВ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Совета Директоров </a:t>
            </a:r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Казкоммерцбанк</a:t>
            </a: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21" name="Picture 18" descr="C:\Users\Admin\Desktop\Assel\ALMA\Strategy\фото\Virginijus Kundrotas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22"/>
          <a:stretch/>
        </p:blipFill>
        <p:spPr bwMode="auto">
          <a:xfrm>
            <a:off x="2959380" y="788330"/>
            <a:ext cx="1543841" cy="1911435"/>
          </a:xfrm>
          <a:prstGeom prst="rect">
            <a:avLst/>
          </a:prstGeom>
          <a:noFill/>
          <a:ln w="57150">
            <a:noFill/>
          </a:ln>
          <a:effectLst>
            <a:softEdge rad="31750"/>
          </a:effectLst>
          <a:extLst/>
        </p:spPr>
      </p:pic>
      <p:pic>
        <p:nvPicPr>
          <p:cNvPr id="27" name="Picture 19" descr="C:\Users\Admin\Desktop\Assel\ALMA\Strategy\фото\Tan Chin Tiong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28" t="-1" r="10375" b="13749"/>
          <a:stretch/>
        </p:blipFill>
        <p:spPr bwMode="auto">
          <a:xfrm>
            <a:off x="6230133" y="777739"/>
            <a:ext cx="1510219" cy="1890193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503221" y="1436402"/>
            <a:ext cx="1745425" cy="124649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Виргиниус</a:t>
            </a:r>
            <a:endParaRPr lang="ru-RU" sz="13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КУНДРОТАС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Балтийская Ассоциация развития менеджмента 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BMDA)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715086" y="1596399"/>
            <a:ext cx="1393418" cy="109260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 Чин </a:t>
            </a:r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ТЬОНГ</a:t>
            </a:r>
            <a:endParaRPr lang="ru-RU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Сингапурский Университет </a:t>
            </a: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Менеджмента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 descr="C:\Users\a.kurmantayeva\Desktop\02 Стратегии\12 Стратегия университета\1 Стратегия\Фото\o4SvH1fPmeg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79"/>
          <a:stretch/>
        </p:blipFill>
        <p:spPr bwMode="auto">
          <a:xfrm>
            <a:off x="6124503" y="4869160"/>
            <a:ext cx="1543841" cy="1915119"/>
          </a:xfrm>
          <a:prstGeom prst="rect">
            <a:avLst/>
          </a:prstGeom>
          <a:noFill/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1620516" y="1304246"/>
            <a:ext cx="1338864" cy="129266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Pekka VIJAKAINEN</a:t>
            </a:r>
            <a:endParaRPr lang="kk-KZ" sz="13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Советник президента Фонда СКОЛКОВО</a:t>
            </a:r>
            <a:endParaRPr lang="en-US" sz="13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625036" y="5699169"/>
            <a:ext cx="1411460" cy="1092607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ru-RU" sz="1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Ораз</a:t>
            </a:r>
            <a:r>
              <a:rPr lang="ru-RU" sz="1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3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ЖАНДОСОВ </a:t>
            </a:r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Ассоциация </a:t>
            </a: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экономистов Казахстана</a:t>
            </a:r>
            <a:endParaRPr lang="ru-RU" sz="1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59" y="692696"/>
            <a:ext cx="1517004" cy="191143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6" name="Прямоугольник 35"/>
          <p:cNvSpPr/>
          <p:nvPr/>
        </p:nvSpPr>
        <p:spPr>
          <a:xfrm>
            <a:off x="107504" y="-4176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 Попечителей AlmaU 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2759" y="40466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(Иностранные – 3)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-36512" y="2584769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AlmaU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26865" y="4510281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(Госслужба – 3) </a:t>
            </a:r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42724" y="1357550"/>
            <a:ext cx="1338864" cy="129266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r>
              <a:rPr lang="en-US" sz="1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Pekka VIJAKAINEN</a:t>
            </a:r>
            <a:endParaRPr lang="kk-KZ" sz="13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Советник президента Фонда СКОЛКОВО</a:t>
            </a:r>
            <a:endParaRPr lang="en-US" sz="13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967" y="746000"/>
            <a:ext cx="1517004" cy="191143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2111846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6496" y="13682"/>
            <a:ext cx="6472823" cy="6858000"/>
          </a:xfrm>
          <a:prstGeom prst="rect">
            <a:avLst/>
          </a:prstGeom>
          <a:solidFill>
            <a:srgbClr val="F3F5F4"/>
          </a:solidFill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7641" y="260648"/>
            <a:ext cx="1768718" cy="187220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6062295"/>
            <a:ext cx="6565680" cy="15914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k-KZ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Кожахметов А. Б.</a:t>
            </a:r>
          </a:p>
          <a:p>
            <a:pPr marL="0" indent="0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Эл</a:t>
            </a:r>
            <a:r>
              <a:rPr lang="ru-RU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 почта</a:t>
            </a:r>
            <a:r>
              <a:rPr lang="ru-RU" sz="18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US" sz="1800" b="1" dirty="0" smtClean="0">
                <a:solidFill>
                  <a:srgbClr val="002060"/>
                </a:solidFill>
                <a:latin typeface="Century Gothic" panose="020B0502020202020204" pitchFamily="34" charset="0"/>
                <a:hlinkClick r:id="rId4"/>
              </a:rPr>
              <a:t>assylbek@almau.edu.kz</a:t>
            </a:r>
            <a:endParaRPr lang="ru-RU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132856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AlmaU 2025: </a:t>
            </a:r>
            <a:r>
              <a:rPr lang="kk-KZ" sz="5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предпринимательский университет </a:t>
            </a:r>
          </a:p>
          <a:p>
            <a:pPr algn="ctr"/>
            <a:r>
              <a:rPr lang="kk-KZ" sz="5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мирового уровня</a:t>
            </a:r>
            <a:endParaRPr lang="ru-RU" sz="5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531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526" y="5917473"/>
            <a:ext cx="945224" cy="945224"/>
          </a:xfrm>
          <a:prstGeom prst="rect">
            <a:avLst/>
          </a:prstGeom>
        </p:spPr>
      </p:pic>
      <p:pic>
        <p:nvPicPr>
          <p:cNvPr id="1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3703" y="93538"/>
            <a:ext cx="2429259" cy="175128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г. Шабран, Азербайдж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2233" y="1875889"/>
            <a:ext cx="2436488" cy="162511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бак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2855" y="3501008"/>
            <a:ext cx="2497657" cy="171155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qalaalti azerbaija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9514" y="5157192"/>
            <a:ext cx="2488750" cy="16561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347" y="6174665"/>
            <a:ext cx="6719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Подробнее: </a:t>
            </a: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7"/>
              </a:rPr>
              <a:t>http://www.almau.edu.kz/news/11857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Регистрация: </a:t>
            </a: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8"/>
              </a:rPr>
              <a:t>https://</a:t>
            </a:r>
            <a:r>
              <a:rPr lang="en-US" sz="14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8"/>
              </a:rPr>
              <a:t>goo.gl/forms/NFp56W3Ty6nZyp9p2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1836712" y="109120"/>
            <a:ext cx="8250484" cy="34802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AlmaU</a:t>
            </a:r>
            <a:r>
              <a:rPr lang="kk-KZ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приглашает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070" y="3631640"/>
            <a:ext cx="67755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Организатор: </a:t>
            </a:r>
            <a:r>
              <a:rPr lang="ru-RU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AlmaU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при сотрудничестве с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Azerbaijan 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	            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State University of Economics (UNEC)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Даты: </a:t>
            </a:r>
            <a:r>
              <a:rPr lang="ru-RU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         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7-15 июля 2017 г.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12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Место:             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«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QALAALTI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Hotel&amp;Sanatorium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5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*»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                       г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Шабран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Азербайджан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                     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Язык: </a:t>
            </a:r>
            <a:r>
              <a:rPr lang="ru-RU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          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русский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1095" y="969181"/>
            <a:ext cx="6516544" cy="2185214"/>
          </a:xfrm>
          <a:prstGeom prst="rect">
            <a:avLst/>
          </a:prstGeom>
          <a:ln w="3175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Евразийская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Летняя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руководителей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ППС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ВУЗов СНГ 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Управление изменениями»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7307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ssyk kul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4AA3FF"/>
              </a:clrFrom>
              <a:clrTo>
                <a:srgbClr val="4AA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497"/>
          <a:stretch/>
        </p:blipFill>
        <p:spPr bwMode="auto">
          <a:xfrm>
            <a:off x="0" y="908720"/>
            <a:ext cx="9140950" cy="5904656"/>
          </a:xfrm>
          <a:prstGeom prst="rect">
            <a:avLst/>
          </a:prstGeom>
          <a:noFill/>
          <a:effectLst>
            <a:outerShdw blurRad="50800" dir="5400000" algn="ctr" rotWithShape="0">
              <a:srgbClr val="000000">
                <a:alpha val="44000"/>
              </a:srgbClr>
            </a:outerShdw>
            <a:reflection endPos="0" dist="50800" dir="5400000" sy="-100000" algn="bl" rotWithShape="0"/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4778" y="1289244"/>
            <a:ext cx="9039128" cy="105963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Летняя школа для докторантов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«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Капитализация научных исследований: средства достижения и результаты» </a:t>
            </a:r>
          </a:p>
        </p:txBody>
      </p:sp>
      <p:pic>
        <p:nvPicPr>
          <p:cNvPr id="1028" name="Рисунок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5750" y="80045"/>
            <a:ext cx="1375172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94778" y="4613337"/>
            <a:ext cx="9049223" cy="44000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Организаторы: </a:t>
            </a:r>
            <a:r>
              <a:rPr lang="ru-RU" sz="2000" b="1" dirty="0" smtClean="0">
                <a:latin typeface="Century Gothic" panose="020B0502020202020204" pitchFamily="34" charset="0"/>
              </a:rPr>
              <a:t>AlmaU и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r>
              <a:rPr lang="ru-RU" sz="2000" b="1" dirty="0" err="1" smtClean="0">
                <a:latin typeface="Century Gothic" panose="020B0502020202020204" pitchFamily="34" charset="0"/>
              </a:rPr>
              <a:t>Silk</a:t>
            </a:r>
            <a:r>
              <a:rPr lang="ru-RU" sz="2000" b="1" dirty="0" smtClean="0">
                <a:latin typeface="Century Gothic" panose="020B0502020202020204" pitchFamily="34" charset="0"/>
              </a:rPr>
              <a:t> </a:t>
            </a:r>
            <a:r>
              <a:rPr lang="ru-RU" sz="2000" b="1" dirty="0" err="1" smtClean="0">
                <a:latin typeface="Century Gothic" panose="020B0502020202020204" pitchFamily="34" charset="0"/>
              </a:rPr>
              <a:t>Road</a:t>
            </a:r>
            <a:r>
              <a:rPr lang="ru-RU" sz="2000" b="1" dirty="0" smtClean="0">
                <a:latin typeface="Century Gothic" panose="020B0502020202020204" pitchFamily="34" charset="0"/>
              </a:rPr>
              <a:t> </a:t>
            </a:r>
            <a:r>
              <a:rPr lang="ru-RU" sz="2000" b="1" dirty="0" err="1" smtClean="0">
                <a:latin typeface="Century Gothic" panose="020B0502020202020204" pitchFamily="34" charset="0"/>
              </a:rPr>
              <a:t>Doctoral</a:t>
            </a:r>
            <a:r>
              <a:rPr lang="ru-RU" sz="2000" b="1" dirty="0" smtClean="0">
                <a:latin typeface="Century Gothic" panose="020B0502020202020204" pitchFamily="34" charset="0"/>
              </a:rPr>
              <a:t> </a:t>
            </a:r>
            <a:r>
              <a:rPr lang="ru-RU" sz="2000" b="1" dirty="0" err="1" smtClean="0">
                <a:latin typeface="Century Gothic" panose="020B0502020202020204" pitchFamily="34" charset="0"/>
              </a:rPr>
              <a:t>Academy</a:t>
            </a:r>
            <a:r>
              <a:rPr lang="ru-RU" sz="2000" b="1" dirty="0" smtClean="0"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Даты: </a:t>
            </a:r>
            <a:r>
              <a:rPr lang="en-US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               </a:t>
            </a:r>
            <a:r>
              <a:rPr lang="ru-RU" sz="2000" b="1" dirty="0" smtClean="0">
                <a:latin typeface="Century Gothic" panose="020B0502020202020204" pitchFamily="34" charset="0"/>
              </a:rPr>
              <a:t>31 июля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latin typeface="Century Gothic" panose="020B0502020202020204" pitchFamily="34" charset="0"/>
              </a:rPr>
              <a:t>-</a:t>
            </a:r>
            <a:r>
              <a:rPr lang="en-US" sz="2000" b="1" dirty="0" smtClean="0"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latin typeface="Century Gothic" panose="020B0502020202020204" pitchFamily="34" charset="0"/>
              </a:rPr>
              <a:t>4 августа 2017 г.</a:t>
            </a:r>
            <a:endParaRPr lang="en-US" sz="2000" b="1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Место:</a:t>
            </a:r>
            <a:r>
              <a:rPr lang="en-US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 </a:t>
            </a:r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            </a:t>
            </a:r>
            <a:r>
              <a:rPr lang="ru-RU" sz="2000" b="1" dirty="0" smtClean="0">
                <a:latin typeface="Century Gothic" panose="020B0502020202020204" pitchFamily="34" charset="0"/>
              </a:rPr>
              <a:t>Санаторий </a:t>
            </a:r>
            <a:r>
              <a:rPr lang="ru-RU" sz="2000" b="1" dirty="0">
                <a:latin typeface="Century Gothic" panose="020B0502020202020204" pitchFamily="34" charset="0"/>
              </a:rPr>
              <a:t>«</a:t>
            </a:r>
            <a:r>
              <a:rPr lang="ru-RU" sz="2000" b="1" dirty="0" err="1">
                <a:latin typeface="Century Gothic" panose="020B0502020202020204" pitchFamily="34" charset="0"/>
              </a:rPr>
              <a:t>Госрезиденция</a:t>
            </a:r>
            <a:r>
              <a:rPr lang="ru-RU" sz="2000" b="1" dirty="0">
                <a:latin typeface="Century Gothic" panose="020B0502020202020204" pitchFamily="34" charset="0"/>
              </a:rPr>
              <a:t> №2 </a:t>
            </a:r>
            <a:endParaRPr lang="ru-RU" sz="2000" b="1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2000" b="1" dirty="0"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latin typeface="Century Gothic" panose="020B0502020202020204" pitchFamily="34" charset="0"/>
              </a:rPr>
              <a:t>                           Президента </a:t>
            </a:r>
            <a:r>
              <a:rPr lang="ru-RU" sz="2000" b="1" dirty="0" err="1">
                <a:latin typeface="Century Gothic" panose="020B0502020202020204" pitchFamily="34" charset="0"/>
              </a:rPr>
              <a:t>Кыргызской</a:t>
            </a:r>
            <a:r>
              <a:rPr lang="ru-RU" sz="2000" b="1" dirty="0">
                <a:latin typeface="Century Gothic" panose="020B0502020202020204" pitchFamily="34" charset="0"/>
              </a:rPr>
              <a:t> Республики</a:t>
            </a:r>
            <a:r>
              <a:rPr lang="ru-RU" sz="2000" b="1" dirty="0" smtClean="0">
                <a:latin typeface="Century Gothic" panose="020B0502020202020204" pitchFamily="34" charset="0"/>
              </a:rPr>
              <a:t>»</a:t>
            </a:r>
            <a:endParaRPr lang="ru-RU" sz="20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Язык:                   </a:t>
            </a:r>
            <a:r>
              <a:rPr lang="ru-RU" sz="2000" b="1" dirty="0" smtClean="0">
                <a:latin typeface="Century Gothic" panose="020B0502020202020204" pitchFamily="34" charset="0"/>
              </a:rPr>
              <a:t>английский</a:t>
            </a:r>
          </a:p>
          <a:p>
            <a:endParaRPr lang="ru-RU" sz="2000" b="1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75386" y="2116"/>
            <a:ext cx="971099" cy="910047"/>
          </a:xfrm>
          <a:prstGeom prst="rect">
            <a:avLst/>
          </a:prstGeom>
        </p:spPr>
      </p:pic>
      <p:sp>
        <p:nvSpPr>
          <p:cNvPr id="7" name="Заголовок 4"/>
          <p:cNvSpPr txBox="1">
            <a:spLocks/>
          </p:cNvSpPr>
          <p:nvPr/>
        </p:nvSpPr>
        <p:spPr>
          <a:xfrm>
            <a:off x="-1836712" y="109120"/>
            <a:ext cx="8250484" cy="348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AlmaU</a:t>
            </a:r>
            <a:r>
              <a:rPr lang="kk-KZ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приглашает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0041" y="6290156"/>
            <a:ext cx="8616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Подробнее: </a:t>
            </a:r>
            <a:r>
              <a:rPr lang="ru-RU" sz="1400" b="1" u="sng" dirty="0">
                <a:solidFill>
                  <a:srgbClr val="002060"/>
                </a:solidFill>
                <a:latin typeface="Century Gothic" panose="020B0502020202020204" pitchFamily="34" charset="0"/>
                <a:hlinkClick r:id="rId5"/>
              </a:rPr>
              <a:t>http://</a:t>
            </a:r>
            <a:r>
              <a:rPr lang="en-US" sz="1400" b="1" u="sng" dirty="0" err="1">
                <a:solidFill>
                  <a:srgbClr val="002060"/>
                </a:solidFill>
                <a:latin typeface="Century Gothic" panose="020B0502020202020204" pitchFamily="34" charset="0"/>
                <a:hlinkClick r:id="rId5"/>
              </a:rPr>
              <a:t>srda</a:t>
            </a:r>
            <a:r>
              <a:rPr lang="ru-RU" sz="1400" b="1" u="sng" dirty="0">
                <a:solidFill>
                  <a:srgbClr val="002060"/>
                </a:solidFill>
                <a:latin typeface="Century Gothic" panose="020B0502020202020204" pitchFamily="34" charset="0"/>
                <a:hlinkClick r:id="rId5"/>
              </a:rPr>
              <a:t>.</a:t>
            </a:r>
            <a:r>
              <a:rPr lang="en-US" sz="1400" b="1" u="sng" dirty="0" err="1">
                <a:solidFill>
                  <a:srgbClr val="002060"/>
                </a:solidFill>
                <a:latin typeface="Century Gothic" panose="020B0502020202020204" pitchFamily="34" charset="0"/>
                <a:hlinkClick r:id="rId5"/>
              </a:rPr>
              <a:t>almau</a:t>
            </a:r>
            <a:r>
              <a:rPr lang="ru-RU" sz="1400" b="1" u="sng" dirty="0">
                <a:solidFill>
                  <a:srgbClr val="002060"/>
                </a:solidFill>
                <a:latin typeface="Century Gothic" panose="020B0502020202020204" pitchFamily="34" charset="0"/>
                <a:hlinkClick r:id="rId5"/>
              </a:rPr>
              <a:t>.</a:t>
            </a:r>
            <a:r>
              <a:rPr lang="en-US" sz="1400" b="1" u="sng" dirty="0" err="1">
                <a:solidFill>
                  <a:srgbClr val="002060"/>
                </a:solidFill>
                <a:latin typeface="Century Gothic" panose="020B0502020202020204" pitchFamily="34" charset="0"/>
                <a:hlinkClick r:id="rId5"/>
              </a:rPr>
              <a:t>edu</a:t>
            </a:r>
            <a:r>
              <a:rPr lang="ru-RU" sz="1400" b="1" u="sng" dirty="0">
                <a:solidFill>
                  <a:srgbClr val="002060"/>
                </a:solidFill>
                <a:latin typeface="Century Gothic" panose="020B0502020202020204" pitchFamily="34" charset="0"/>
                <a:hlinkClick r:id="rId5"/>
              </a:rPr>
              <a:t>.</a:t>
            </a:r>
            <a:r>
              <a:rPr lang="en-US" sz="1400" b="1" u="sng" dirty="0" err="1">
                <a:solidFill>
                  <a:srgbClr val="002060"/>
                </a:solidFill>
                <a:latin typeface="Century Gothic" panose="020B0502020202020204" pitchFamily="34" charset="0"/>
                <a:hlinkClick r:id="rId5"/>
              </a:rPr>
              <a:t>kz</a:t>
            </a:r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Регистрация: </a:t>
            </a:r>
            <a:r>
              <a:rPr lang="ru-RU" sz="1400" b="1" u="sng" dirty="0">
                <a:solidFill>
                  <a:srgbClr val="002060"/>
                </a:solidFill>
                <a:latin typeface="Century Gothic" panose="020B0502020202020204" pitchFamily="34" charset="0"/>
                <a:hlinkClick r:id="rId6"/>
              </a:rPr>
              <a:t>http://srda.almau.edu.kz/register.php</a:t>
            </a:r>
            <a:endParaRPr lang="ru-RU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271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3357" y="3158268"/>
            <a:ext cx="146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Кол-во программ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20210" r="16899" b="23342"/>
          <a:stretch/>
        </p:blipFill>
        <p:spPr>
          <a:xfrm>
            <a:off x="1932917" y="1917238"/>
            <a:ext cx="696686" cy="939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12273" y="1495899"/>
            <a:ext cx="1960090" cy="886818"/>
          </a:xfrm>
          <a:prstGeom prst="rect">
            <a:avLst/>
          </a:prstGeom>
        </p:spPr>
      </p:pic>
      <p:sp>
        <p:nvSpPr>
          <p:cNvPr id="15" name="Фигура, имеющая форму буквы L 14"/>
          <p:cNvSpPr/>
          <p:nvPr/>
        </p:nvSpPr>
        <p:spPr>
          <a:xfrm rot="5400000">
            <a:off x="2192707" y="1319833"/>
            <a:ext cx="1127588" cy="1973210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tx2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Полилиния 15"/>
          <p:cNvSpPr/>
          <p:nvPr/>
        </p:nvSpPr>
        <p:spPr>
          <a:xfrm>
            <a:off x="1650880" y="1889570"/>
            <a:ext cx="2098661" cy="1484817"/>
          </a:xfrm>
          <a:custGeom>
            <a:avLst/>
            <a:gdLst>
              <a:gd name="connsiteX0" fmla="*/ 0 w 2258556"/>
              <a:gd name="connsiteY0" fmla="*/ 0 h 1979756"/>
              <a:gd name="connsiteX1" fmla="*/ 2258556 w 2258556"/>
              <a:gd name="connsiteY1" fmla="*/ 0 h 1979756"/>
              <a:gd name="connsiteX2" fmla="*/ 2258556 w 2258556"/>
              <a:gd name="connsiteY2" fmla="*/ 1979756 h 1979756"/>
              <a:gd name="connsiteX3" fmla="*/ 0 w 2258556"/>
              <a:gd name="connsiteY3" fmla="*/ 1979756 h 1979756"/>
              <a:gd name="connsiteX4" fmla="*/ 0 w 2258556"/>
              <a:gd name="connsiteY4" fmla="*/ 0 h 197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8556" h="1979756">
                <a:moveTo>
                  <a:pt x="0" y="0"/>
                </a:moveTo>
                <a:lnTo>
                  <a:pt x="2258556" y="0"/>
                </a:lnTo>
                <a:lnTo>
                  <a:pt x="2258556" y="1979756"/>
                </a:lnTo>
                <a:lnTo>
                  <a:pt x="0" y="19797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8590" tIns="148590" rIns="148590" bIns="148590" numCol="1" spcCol="1270" anchor="t" anchorCtr="0">
            <a:noAutofit/>
          </a:bodyPr>
          <a:lstStyle/>
          <a:p>
            <a:pPr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000">
              <a:latin typeface="Century Gothic" panose="020B0502020202020204" pitchFamily="34" charset="0"/>
            </a:endParaRPr>
          </a:p>
        </p:txBody>
      </p:sp>
      <p:sp>
        <p:nvSpPr>
          <p:cNvPr id="18" name="Фигура, имеющая форму буквы L 17"/>
          <p:cNvSpPr/>
          <p:nvPr/>
        </p:nvSpPr>
        <p:spPr>
          <a:xfrm rot="5400000">
            <a:off x="4470121" y="495156"/>
            <a:ext cx="1148891" cy="2626201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tx2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Полилиния 18"/>
          <p:cNvSpPr/>
          <p:nvPr/>
        </p:nvSpPr>
        <p:spPr>
          <a:xfrm>
            <a:off x="4220051" y="1376434"/>
            <a:ext cx="2098661" cy="1484817"/>
          </a:xfrm>
          <a:custGeom>
            <a:avLst/>
            <a:gdLst>
              <a:gd name="connsiteX0" fmla="*/ 0 w 2258556"/>
              <a:gd name="connsiteY0" fmla="*/ 0 h 1979756"/>
              <a:gd name="connsiteX1" fmla="*/ 2258556 w 2258556"/>
              <a:gd name="connsiteY1" fmla="*/ 0 h 1979756"/>
              <a:gd name="connsiteX2" fmla="*/ 2258556 w 2258556"/>
              <a:gd name="connsiteY2" fmla="*/ 1979756 h 1979756"/>
              <a:gd name="connsiteX3" fmla="*/ 0 w 2258556"/>
              <a:gd name="connsiteY3" fmla="*/ 1979756 h 1979756"/>
              <a:gd name="connsiteX4" fmla="*/ 0 w 2258556"/>
              <a:gd name="connsiteY4" fmla="*/ 0 h 197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8556" h="1979756">
                <a:moveTo>
                  <a:pt x="0" y="0"/>
                </a:moveTo>
                <a:lnTo>
                  <a:pt x="2258556" y="0"/>
                </a:lnTo>
                <a:lnTo>
                  <a:pt x="2258556" y="1979756"/>
                </a:lnTo>
                <a:lnTo>
                  <a:pt x="0" y="19797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8590" tIns="148590" rIns="148590" bIns="148590" numCol="1" spcCol="1270" anchor="t" anchorCtr="0">
            <a:noAutofit/>
          </a:bodyPr>
          <a:lstStyle/>
          <a:p>
            <a:pPr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000">
              <a:latin typeface="Century Gothic" panose="020B0502020202020204" pitchFamily="34" charset="0"/>
            </a:endParaRPr>
          </a:p>
        </p:txBody>
      </p:sp>
      <p:sp>
        <p:nvSpPr>
          <p:cNvPr id="22" name="Фигура, имеющая форму буквы L 21"/>
          <p:cNvSpPr/>
          <p:nvPr/>
        </p:nvSpPr>
        <p:spPr>
          <a:xfrm rot="5400000">
            <a:off x="7109528" y="77324"/>
            <a:ext cx="1127588" cy="2675375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tx2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Полилиния 22"/>
          <p:cNvSpPr/>
          <p:nvPr/>
        </p:nvSpPr>
        <p:spPr>
          <a:xfrm>
            <a:off x="6789222" y="863299"/>
            <a:ext cx="2098661" cy="1484817"/>
          </a:xfrm>
          <a:custGeom>
            <a:avLst/>
            <a:gdLst>
              <a:gd name="connsiteX0" fmla="*/ 0 w 2258556"/>
              <a:gd name="connsiteY0" fmla="*/ 0 h 1979756"/>
              <a:gd name="connsiteX1" fmla="*/ 2258556 w 2258556"/>
              <a:gd name="connsiteY1" fmla="*/ 0 h 1979756"/>
              <a:gd name="connsiteX2" fmla="*/ 2258556 w 2258556"/>
              <a:gd name="connsiteY2" fmla="*/ 1979756 h 1979756"/>
              <a:gd name="connsiteX3" fmla="*/ 0 w 2258556"/>
              <a:gd name="connsiteY3" fmla="*/ 1979756 h 1979756"/>
              <a:gd name="connsiteX4" fmla="*/ 0 w 2258556"/>
              <a:gd name="connsiteY4" fmla="*/ 0 h 197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8556" h="1979756">
                <a:moveTo>
                  <a:pt x="0" y="0"/>
                </a:moveTo>
                <a:lnTo>
                  <a:pt x="2258556" y="0"/>
                </a:lnTo>
                <a:lnTo>
                  <a:pt x="2258556" y="1979756"/>
                </a:lnTo>
                <a:lnTo>
                  <a:pt x="0" y="19797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8590" tIns="148590" rIns="148590" bIns="148590" numCol="1" spcCol="1270" anchor="t" anchorCtr="0">
            <a:noAutofit/>
          </a:bodyPr>
          <a:lstStyle/>
          <a:p>
            <a:pPr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400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10577" y="1338841"/>
            <a:ext cx="2458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1988 - </a:t>
            </a:r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1995</a:t>
            </a:r>
            <a:endParaRPr lang="ru-RU" sz="28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0296" y="779182"/>
            <a:ext cx="2458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1996 - 2013</a:t>
            </a:r>
            <a:endParaRPr lang="ru-RU" sz="28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07995" y="378728"/>
            <a:ext cx="2648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2014 </a:t>
            </a:r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- 2017</a:t>
            </a:r>
            <a:endParaRPr lang="ru-RU" sz="28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61782" y="1109953"/>
            <a:ext cx="2182794" cy="74707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99429" y="2027763"/>
            <a:ext cx="136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2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Алматинская школа менеджмента</a:t>
            </a:r>
            <a:endParaRPr lang="ru-RU" sz="12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4548" y="3276648"/>
            <a:ext cx="498281" cy="277345"/>
          </a:xfrm>
          <a:prstGeom prst="rect">
            <a:avLst/>
          </a:prstGeom>
        </p:spPr>
      </p:pic>
      <p:cxnSp>
        <p:nvCxnSpPr>
          <p:cNvPr id="31" name="Прямая соединительная линия 30"/>
          <p:cNvCxnSpPr/>
          <p:nvPr/>
        </p:nvCxnSpPr>
        <p:spPr>
          <a:xfrm flipH="1">
            <a:off x="124548" y="4567169"/>
            <a:ext cx="8964000" cy="36864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90000" y="3746510"/>
            <a:ext cx="8964000" cy="36864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1879311" y="2878210"/>
            <a:ext cx="17802" cy="3414781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729" y="4744202"/>
            <a:ext cx="388823" cy="389681"/>
          </a:xfrm>
          <a:prstGeom prst="rect">
            <a:avLst/>
          </a:prstGeom>
        </p:spPr>
      </p:pic>
      <p:pic>
        <p:nvPicPr>
          <p:cNvPr id="36" name="Рисунок 3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373" y="4021705"/>
            <a:ext cx="372554" cy="366402"/>
          </a:xfrm>
          <a:prstGeom prst="rect">
            <a:avLst/>
          </a:prstGeom>
        </p:spPr>
      </p:pic>
      <p:cxnSp>
        <p:nvCxnSpPr>
          <p:cNvPr id="38" name="Прямая соединительная линия 37"/>
          <p:cNvCxnSpPr/>
          <p:nvPr/>
        </p:nvCxnSpPr>
        <p:spPr>
          <a:xfrm>
            <a:off x="3596950" y="2797356"/>
            <a:ext cx="38946" cy="3474251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228184" y="2703253"/>
            <a:ext cx="49323" cy="3568354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2"/>
          <p:cNvSpPr txBox="1">
            <a:spLocks/>
          </p:cNvSpPr>
          <p:nvPr/>
        </p:nvSpPr>
        <p:spPr bwMode="auto">
          <a:xfrm>
            <a:off x="76840" y="15913"/>
            <a:ext cx="4413328" cy="766569"/>
          </a:xfrm>
          <a:prstGeom prst="rect">
            <a:avLst/>
          </a:prstGeom>
        </p:spPr>
        <p:txBody>
          <a:bodyPr vert="horz" wrap="square" lIns="68580" tIns="34290" rIns="68580" bIns="34290" numCol="1" rtlCol="0" anchor="ctr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Восхождение</a:t>
            </a:r>
            <a:r>
              <a:rPr 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AlmaU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57668" y="3983905"/>
            <a:ext cx="1382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3000+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07904" y="3982351"/>
            <a:ext cx="1634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2000+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5818" y="3942063"/>
            <a:ext cx="152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Кол-во студентов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4060" y="4763711"/>
            <a:ext cx="1380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Кол-во ППС и сотрудников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357668" y="4653136"/>
            <a:ext cx="1382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150 +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724228" y="4699052"/>
            <a:ext cx="652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100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22282" y="2796853"/>
            <a:ext cx="1836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ru-RU" sz="1100" dirty="0" err="1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Бакалавриат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86671" y="4013993"/>
            <a:ext cx="1382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200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39685" y="4653136"/>
            <a:ext cx="1674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ППС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ru-RU" sz="1050" dirty="0" err="1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внештат</a:t>
            </a:r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979712" y="3076758"/>
            <a:ext cx="159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15+</a:t>
            </a:r>
            <a:endParaRPr lang="ru-RU" sz="9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123728" y="3386213"/>
            <a:ext cx="1434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краткосрочных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22282" y="3050687"/>
            <a:ext cx="187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   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Магистратура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64088" y="2865648"/>
            <a:ext cx="904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 </a:t>
            </a:r>
            <a:r>
              <a:rPr lang="en-US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MBA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436096" y="3238519"/>
            <a:ext cx="694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 </a:t>
            </a:r>
            <a:r>
              <a:rPr lang="en-US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DBA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300191" y="2738747"/>
            <a:ext cx="2005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14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</a:t>
            </a:r>
            <a:r>
              <a:rPr lang="ru-RU" sz="1100" dirty="0" err="1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Бакалавриат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02139" y="3038763"/>
            <a:ext cx="1878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   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Магистратура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246081" y="2693459"/>
            <a:ext cx="996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 </a:t>
            </a:r>
            <a:r>
              <a:rPr lang="en-US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MBA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242967" y="3356736"/>
            <a:ext cx="965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 </a:t>
            </a:r>
            <a:r>
              <a:rPr lang="en-US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PhD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696820" y="3410173"/>
            <a:ext cx="694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20+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32292" y="3442314"/>
            <a:ext cx="1406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Краткосрочных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333780" y="3360499"/>
            <a:ext cx="965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30+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828287" y="3409490"/>
            <a:ext cx="14892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Краткосрочных</a:t>
            </a:r>
            <a:endParaRPr lang="ru-RU" sz="9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572000" y="3845596"/>
            <a:ext cx="1764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70</a:t>
            </a:r>
            <a:r>
              <a:rPr lang="en-US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иностранных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вх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и исх. мобильности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625111" y="4695800"/>
            <a:ext cx="7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10+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123728" y="4977796"/>
            <a:ext cx="1596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сотрудников</a:t>
            </a:r>
          </a:p>
          <a:p>
            <a:endParaRPr lang="ru-RU" sz="20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635896" y="4988451"/>
            <a:ext cx="81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Штатных ППС</a:t>
            </a:r>
            <a:endParaRPr lang="ru-RU" sz="1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64300" y="4991028"/>
            <a:ext cx="11127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Иностранных ППС</a:t>
            </a:r>
            <a:endParaRPr lang="ru-RU" sz="1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436096" y="4694361"/>
            <a:ext cx="7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100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5220072" y="5080579"/>
            <a:ext cx="11127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сотрудников</a:t>
            </a:r>
            <a:endParaRPr lang="ru-RU" sz="1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381801" y="5001702"/>
            <a:ext cx="81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Штатных ППС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394147" y="4642132"/>
            <a:ext cx="7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25+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7167548" y="4943077"/>
            <a:ext cx="11127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Иностранных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ППС</a:t>
            </a:r>
            <a:r>
              <a:rPr lang="en-US" sz="1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 сотрудников</a:t>
            </a:r>
            <a:endParaRPr lang="ru-RU" sz="10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236989" y="3830466"/>
            <a:ext cx="19380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200+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иностранных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</a:t>
            </a: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  </a:t>
            </a:r>
            <a:r>
              <a:rPr lang="ru-RU" sz="1200" dirty="0" err="1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вх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и исх. мобильности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306110" y="4653136"/>
            <a:ext cx="70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Прямоугольник 92"/>
          <p:cNvSpPr/>
          <p:nvPr/>
        </p:nvSpPr>
        <p:spPr>
          <a:xfrm>
            <a:off x="8141162" y="4996492"/>
            <a:ext cx="11127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сотрудников</a:t>
            </a:r>
          </a:p>
        </p:txBody>
      </p:sp>
      <p:sp>
        <p:nvSpPr>
          <p:cNvPr id="7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44201" y="6510083"/>
            <a:ext cx="367259" cy="273844"/>
          </a:xfrm>
        </p:spPr>
        <p:txBody>
          <a:bodyPr/>
          <a:lstStyle/>
          <a:p>
            <a:fld id="{5555CB5B-718D-4E23-8907-679D47506E90}" type="slidenum">
              <a:rPr lang="ru-RU" sz="1400" smtClean="0">
                <a:solidFill>
                  <a:schemeClr val="bg1"/>
                </a:solidFill>
              </a:rPr>
              <a:pPr/>
              <a:t>3</a:t>
            </a:fld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907704" y="5605049"/>
            <a:ext cx="1798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</a:t>
            </a:r>
            <a:r>
              <a:rPr lang="kk-KZ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kk-KZ" sz="1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кв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.м</a:t>
            </a:r>
            <a:r>
              <a:rPr lang="ru-RU" sz="6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900 </a:t>
            </a:r>
            <a:r>
              <a:rPr lang="kk-KZ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кв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.м.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(аренда)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81127" y="5605339"/>
            <a:ext cx="1604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Инфра-структура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 flipH="1">
            <a:off x="150729" y="5455168"/>
            <a:ext cx="8964000" cy="36864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201" y="5624424"/>
            <a:ext cx="434157" cy="2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Box 93"/>
          <p:cNvSpPr txBox="1"/>
          <p:nvPr/>
        </p:nvSpPr>
        <p:spPr>
          <a:xfrm>
            <a:off x="3707904" y="5575566"/>
            <a:ext cx="24318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900 </a:t>
            </a:r>
            <a:r>
              <a:rPr lang="kk-KZ" sz="1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кв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.м.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8000 </a:t>
            </a:r>
            <a:r>
              <a:rPr lang="kk-KZ" sz="1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кв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.м.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(собственность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493962" y="5583179"/>
            <a:ext cx="256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8000 </a:t>
            </a:r>
            <a:r>
              <a:rPr lang="kk-KZ" sz="1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кв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.м.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–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15000 </a:t>
            </a:r>
            <a:r>
              <a:rPr lang="kk-KZ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кв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.м.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(собственность)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8235623" y="2996952"/>
            <a:ext cx="882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 </a:t>
            </a:r>
            <a:r>
              <a:rPr lang="en-US" sz="11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DBA</a:t>
            </a:r>
            <a:endParaRPr lang="ru-RU" sz="11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330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9" grpId="0"/>
      <p:bldP spid="23" grpId="0"/>
      <p:bldP spid="25" grpId="0"/>
      <p:bldP spid="26" grpId="0"/>
      <p:bldP spid="27" grpId="0"/>
      <p:bldP spid="29" grpId="0"/>
      <p:bldP spid="40" grpId="0"/>
      <p:bldP spid="24" grpId="0"/>
      <p:bldP spid="42" grpId="0"/>
      <p:bldP spid="43" grpId="0"/>
      <p:bldP spid="44" grpId="0"/>
      <p:bldP spid="50" grpId="0"/>
      <p:bldP spid="51" grpId="0"/>
      <p:bldP spid="55" grpId="0"/>
      <p:bldP spid="41" grpId="0"/>
      <p:bldP spid="54" grpId="0"/>
      <p:bldP spid="56" grpId="0"/>
      <p:bldP spid="57" grpId="0"/>
      <p:bldP spid="60" grpId="0"/>
      <p:bldP spid="61" grpId="0"/>
      <p:bldP spid="62" grpId="0"/>
      <p:bldP spid="63" grpId="0"/>
      <p:bldP spid="64" grpId="0"/>
      <p:bldP spid="65" grpId="0"/>
      <p:bldP spid="67" grpId="0"/>
      <p:bldP spid="68" grpId="0"/>
      <p:bldP spid="70" grpId="0"/>
      <p:bldP spid="71" grpId="0"/>
      <p:bldP spid="72" grpId="0"/>
      <p:bldP spid="73" grpId="0"/>
      <p:bldP spid="80" grpId="0"/>
      <p:bldP spid="83" grpId="0"/>
      <p:bldP spid="85" grpId="0"/>
      <p:bldP spid="2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75" grpId="0"/>
      <p:bldP spid="76" grpId="0"/>
      <p:bldP spid="77" grpId="0"/>
      <p:bldP spid="94" grpId="0"/>
      <p:bldP spid="95" grpId="0"/>
      <p:bldP spid="10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6"/>
          <p:cNvSpPr>
            <a:spLocks noChangeArrowheads="1"/>
          </p:cNvSpPr>
          <p:nvPr/>
        </p:nvSpPr>
        <p:spPr bwMode="auto">
          <a:xfrm>
            <a:off x="306388" y="-4228"/>
            <a:ext cx="8804275" cy="522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kk-KZ" altLang="zh-CN" sz="28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Развитие международных отношений</a:t>
            </a:r>
            <a:endParaRPr lang="en-GB" altLang="zh-CN" sz="28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07504" y="6153011"/>
            <a:ext cx="891063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860" y="6265215"/>
            <a:ext cx="696913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400" b="1" dirty="0">
                <a:solidFill>
                  <a:srgbClr val="2D497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1988</a:t>
            </a:r>
            <a:endParaRPr lang="ru-RU" altLang="zh-CN" sz="1400" b="1" dirty="0">
              <a:solidFill>
                <a:srgbClr val="2D497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3893" y="6265215"/>
            <a:ext cx="696913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1400" b="1" dirty="0">
                <a:solidFill>
                  <a:srgbClr val="2D497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1996</a:t>
            </a:r>
            <a:endParaRPr lang="ru-RU" altLang="zh-CN" sz="1400" b="1" dirty="0">
              <a:solidFill>
                <a:srgbClr val="2D497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04595" y="6289377"/>
            <a:ext cx="1271587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1400" b="1" dirty="0" smtClean="0">
                <a:solidFill>
                  <a:srgbClr val="2D497E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2014</a:t>
            </a:r>
            <a:endParaRPr lang="ru-RU" altLang="zh-CN" sz="1400" b="1" dirty="0">
              <a:solidFill>
                <a:srgbClr val="2D497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6" name="Picture 4" descr="Image result for international academy of business alma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5161" y="535624"/>
            <a:ext cx="1658938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8680" y="656572"/>
            <a:ext cx="1335246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8" name="Группа 31"/>
          <p:cNvGrpSpPr>
            <a:grpSpLocks/>
          </p:cNvGrpSpPr>
          <p:nvPr/>
        </p:nvGrpSpPr>
        <p:grpSpPr bwMode="auto">
          <a:xfrm>
            <a:off x="5292080" y="511076"/>
            <a:ext cx="129513" cy="6174317"/>
            <a:chOff x="190080" y="1541783"/>
            <a:chExt cx="301410" cy="4500000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>
              <a:off x="190080" y="1541783"/>
              <a:ext cx="0" cy="45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190080" y="1541783"/>
              <a:ext cx="3014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9" name="Группа 35"/>
          <p:cNvGrpSpPr>
            <a:grpSpLocks/>
          </p:cNvGrpSpPr>
          <p:nvPr/>
        </p:nvGrpSpPr>
        <p:grpSpPr bwMode="auto">
          <a:xfrm>
            <a:off x="2123728" y="511076"/>
            <a:ext cx="178373" cy="6174317"/>
            <a:chOff x="190080" y="1541783"/>
            <a:chExt cx="301410" cy="4500000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190080" y="1541783"/>
              <a:ext cx="0" cy="450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90080" y="1541783"/>
              <a:ext cx="30141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300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87" y="3215682"/>
            <a:ext cx="16589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Рисунок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1344" y="5326042"/>
            <a:ext cx="992187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2" descr="Image result for Higher School of Management HEC (Paris, France)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2033" y="4734237"/>
            <a:ext cx="1035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4" descr="Image result for CEEMAN 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931" y="1668635"/>
            <a:ext cx="823912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8" descr="http://www.mbaworld.com/~/media/Images/Business%20Schools/GIF%20Accredited%20logo/AMBA-logo-Acc-Colour.ashx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25623"/>
            <a:ext cx="1475178" cy="45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6" descr="Image result for Zhejiang Universit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15" b="12881"/>
          <a:stretch>
            <a:fillRect/>
          </a:stretch>
        </p:blipFill>
        <p:spPr bwMode="auto">
          <a:xfrm>
            <a:off x="6177112" y="1927465"/>
            <a:ext cx="14970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8" descr="Image result for Babson Collaborativ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8498" y="5272137"/>
            <a:ext cx="167005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Рисунок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50" r="19411" b="23341"/>
          <a:stretch>
            <a:fillRect/>
          </a:stretch>
        </p:blipFill>
        <p:spPr bwMode="auto">
          <a:xfrm>
            <a:off x="283050" y="472481"/>
            <a:ext cx="565739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9219" y="1584524"/>
            <a:ext cx="63658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" descr="Image result for eduniversa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4749" y="1452475"/>
            <a:ext cx="106838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0257" y="2594735"/>
            <a:ext cx="150495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48" r="18852"/>
          <a:stretch>
            <a:fillRect/>
          </a:stretch>
        </p:blipFill>
        <p:spPr bwMode="auto">
          <a:xfrm>
            <a:off x="7118350" y="2641007"/>
            <a:ext cx="19383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09"/>
          <a:stretch>
            <a:fillRect/>
          </a:stretch>
        </p:blipFill>
        <p:spPr bwMode="auto">
          <a:xfrm>
            <a:off x="5368776" y="1453666"/>
            <a:ext cx="7874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10" descr="Image result for riseba 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0335" y="1500428"/>
            <a:ext cx="14636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12" descr="Image result for ISM University of Management and Economics logo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129" y="3235115"/>
            <a:ext cx="68103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Рисунок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7320" y="3241081"/>
            <a:ext cx="950912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18" descr="Image result for singapore management university logo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7038" y="3033118"/>
            <a:ext cx="6969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20" descr="Image result for ranepa  logo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9592" y="4090778"/>
            <a:ext cx="141922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Рисунок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91" y="3321615"/>
            <a:ext cx="149383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Рисунок 3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302" y="4637067"/>
            <a:ext cx="12636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Рисунок 4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0916" y="3328900"/>
            <a:ext cx="1063594" cy="62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24" descr="Image result for Sheffield Hallam University  logo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805" y="4792067"/>
            <a:ext cx="706437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26" descr="Image result for mit university logo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9" t="7970" r="2956" b="10638"/>
          <a:stretch>
            <a:fillRect/>
          </a:stretch>
        </p:blipFill>
        <p:spPr bwMode="auto">
          <a:xfrm>
            <a:off x="7164649" y="5354777"/>
            <a:ext cx="181133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28" descr="Image result for Taylor’s University university logo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57" t="18051" r="1439" b="24129"/>
          <a:stretch>
            <a:fillRect/>
          </a:stretch>
        </p:blipFill>
        <p:spPr bwMode="auto">
          <a:xfrm>
            <a:off x="3726894" y="4073696"/>
            <a:ext cx="1336675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25" name="TextBox 54"/>
          <p:cNvSpPr txBox="1">
            <a:spLocks noChangeArrowheads="1"/>
          </p:cNvSpPr>
          <p:nvPr/>
        </p:nvSpPr>
        <p:spPr bwMode="auto">
          <a:xfrm>
            <a:off x="3759393" y="518060"/>
            <a:ext cx="15874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zh-CN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50</a:t>
            </a:r>
            <a:r>
              <a:rPr lang="en-US" altLang="zh-CN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+ </a:t>
            </a:r>
            <a:r>
              <a:rPr lang="kk-KZ" altLang="zh-CN" sz="1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партнеров</a:t>
            </a:r>
            <a:endParaRPr lang="ru-RU" altLang="zh-CN" sz="1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26" name="TextBox 70"/>
          <p:cNvSpPr txBox="1">
            <a:spLocks noChangeArrowheads="1"/>
          </p:cNvSpPr>
          <p:nvPr/>
        </p:nvSpPr>
        <p:spPr bwMode="auto">
          <a:xfrm>
            <a:off x="7175356" y="602197"/>
            <a:ext cx="17592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r>
              <a:rPr lang="ru-RU" altLang="zh-CN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6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0+ </a:t>
            </a:r>
            <a:r>
              <a:rPr lang="kk-KZ" altLang="zh-CN" sz="1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партнеров</a:t>
            </a:r>
            <a:endParaRPr lang="ru-RU" altLang="zh-CN" sz="1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27" name="TextBox 71"/>
          <p:cNvSpPr txBox="1">
            <a:spLocks noChangeArrowheads="1"/>
          </p:cNvSpPr>
          <p:nvPr/>
        </p:nvSpPr>
        <p:spPr bwMode="auto">
          <a:xfrm>
            <a:off x="755536" y="535623"/>
            <a:ext cx="16529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1600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10+</a:t>
            </a:r>
            <a:r>
              <a:rPr lang="en-US" altLang="zh-CN" sz="1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kk-KZ" altLang="zh-CN" sz="16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партнеров</a:t>
            </a:r>
            <a:endParaRPr lang="ru-RU" altLang="zh-CN" sz="1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29" name="Picture 5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14482" y="1953982"/>
            <a:ext cx="9525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0" name="Picture 7" descr="Картинки по запросу School of Management, Saint Petersburg State University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4078" y="4522799"/>
            <a:ext cx="20193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1" name="Picture 9" descr="Картинки по запросу auca logo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3070" y="2583103"/>
            <a:ext cx="12906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2" name="Picture 11" descr="Похожее изображение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6089" y="3797092"/>
            <a:ext cx="150018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3" name="Picture 13" descr="Картинки по запросу edinburgh university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411" y="3769718"/>
            <a:ext cx="17097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4" name="Picture 15" descr="Картинки по запросу world bank logo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8" y="4371381"/>
            <a:ext cx="1738312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5" name="Picture 18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6" y="4860330"/>
            <a:ext cx="557213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6" name="Picture 20" descr="Картинки по запросу aapbs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2498" y="2196714"/>
            <a:ext cx="959871" cy="9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7" name="Picture 22" descr="Похожее изображение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439" y="5312767"/>
            <a:ext cx="12509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8" name="Picture 24" descr="Картинки по запросу Tel Aviv University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3325" y="3154481"/>
            <a:ext cx="741362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9" name="Picture 26" descr="Картинки по запросу Universiti Kuala Lumpur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93" b="14674"/>
          <a:stretch>
            <a:fillRect/>
          </a:stretch>
        </p:blipFill>
        <p:spPr bwMode="auto">
          <a:xfrm>
            <a:off x="7413378" y="4720373"/>
            <a:ext cx="17018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0" name="Picture 28" descr="Картинки по запросу Moscow School  of Management Skolkovo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7850" y="4077012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41" name="AutoShape 30" descr="Картинки по запросу tacis"/>
          <p:cNvSpPr>
            <a:spLocks noChangeAspect="1" noChangeArrowheads="1"/>
          </p:cNvSpPr>
          <p:nvPr/>
        </p:nvSpPr>
        <p:spPr bwMode="auto">
          <a:xfrm>
            <a:off x="115888" y="548680"/>
            <a:ext cx="2286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ru-RU" altLang="zh-CN">
              <a:latin typeface="Century Gothic" panose="020B0502020202020204" pitchFamily="34" charset="0"/>
            </a:endParaRPr>
          </a:p>
        </p:txBody>
      </p:sp>
      <p:pic>
        <p:nvPicPr>
          <p:cNvPr id="12342" name="Picture 32" descr="Картинки по запросу tacis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676" b="24344"/>
          <a:stretch>
            <a:fillRect/>
          </a:stretch>
        </p:blipFill>
        <p:spPr bwMode="auto">
          <a:xfrm>
            <a:off x="1055689" y="4906368"/>
            <a:ext cx="866775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3" name="Picture 34" descr="Картинки по запросу erasmus+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46" b="12434"/>
          <a:stretch>
            <a:fillRect/>
          </a:stretch>
        </p:blipFill>
        <p:spPr bwMode="auto">
          <a:xfrm>
            <a:off x="7524179" y="1465503"/>
            <a:ext cx="15843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26276" y="6380594"/>
            <a:ext cx="2057400" cy="3048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EC95A01-E486-4B66-82E4-3F6EEC2F6F8E}" type="slidenum">
              <a:rPr lang="ru-RU" altLang="zh-CN" b="1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4</a:t>
            </a:fld>
            <a:endParaRPr lang="ru-RU" altLang="zh-CN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Картинки по запросу рабо"/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21" b="29587"/>
          <a:stretch/>
        </p:blipFill>
        <p:spPr bwMode="auto">
          <a:xfrm>
            <a:off x="179512" y="2470190"/>
            <a:ext cx="1835152" cy="58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bmda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2375" y="2043565"/>
            <a:ext cx="1586141" cy="45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328" name="Picture 2" descr="Картинки по запросу columbia sipa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536" y="3775210"/>
            <a:ext cx="808038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41275" y="1268760"/>
            <a:ext cx="9102725" cy="61131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722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9634" y="8981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Региональное развитие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5959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40" y="935560"/>
            <a:ext cx="9144000" cy="5301752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0421" y="3712587"/>
            <a:ext cx="576064" cy="33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5724" y="4854671"/>
            <a:ext cx="1008111" cy="58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10232" y="3092843"/>
            <a:ext cx="2311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УСТЬ-КАМЕНОГОРСК</a:t>
            </a:r>
            <a:endParaRPr lang="ru-RU" sz="1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05060" y="6414367"/>
            <a:ext cx="2133600" cy="365125"/>
          </a:xfrm>
        </p:spPr>
        <p:txBody>
          <a:bodyPr/>
          <a:lstStyle/>
          <a:p>
            <a:fld id="{54D6732B-F2B9-428C-8223-310E278F8044}" type="slidenum">
              <a:rPr lang="ru-RU" b="1" smtClean="0">
                <a:solidFill>
                  <a:schemeClr val="bg1"/>
                </a:solidFill>
              </a:rPr>
              <a:pPr/>
              <a:t>5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48188" y="3907779"/>
            <a:ext cx="15408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КЫЗЫЛОРДА</a:t>
            </a:r>
            <a:endParaRPr lang="ru-RU" sz="1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21313" y="2300208"/>
            <a:ext cx="1003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АКТОБЕ</a:t>
            </a:r>
            <a:endParaRPr lang="ru-RU" sz="1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39180" y="4936656"/>
            <a:ext cx="8451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АКТАУ</a:t>
            </a:r>
            <a:endParaRPr lang="ru-RU" sz="14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2241" y="2410449"/>
            <a:ext cx="576064" cy="33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5496" y="5288672"/>
            <a:ext cx="576064" cy="33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7072" y="3365047"/>
            <a:ext cx="576064" cy="33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Картинки по запросу ALMA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4759" y="2619619"/>
            <a:ext cx="657518" cy="3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Картинки по запросу ALMA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1074" y="4226375"/>
            <a:ext cx="657518" cy="3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Картинки по запросу ALMA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8453" y="5247099"/>
            <a:ext cx="657518" cy="32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523213" y="2592171"/>
            <a:ext cx="630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MBA</a:t>
            </a:r>
            <a:endParaRPr lang="ru-RU" sz="1400" b="1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40031" y="5212804"/>
            <a:ext cx="6641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MBA</a:t>
            </a:r>
            <a:endParaRPr lang="ru-RU" sz="1400" b="1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849124" y="4203098"/>
            <a:ext cx="6304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MBA</a:t>
            </a:r>
            <a:endParaRPr lang="ru-RU" sz="1400" b="1" dirty="0">
              <a:solidFill>
                <a:srgbClr val="C0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631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3" y="979066"/>
            <a:ext cx="818911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Войти: </a:t>
            </a:r>
            <a:endPara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369888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-200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бизнес-университетов мира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369888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369888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-100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предпринимательских университетов мира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369888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369888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-100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университетов мира по управлению знаниями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369888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369888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топ-3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лучших бизнес-университета стран Евразийского экономического союза (ЕАЭС) </a:t>
            </a:r>
            <a:endPara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369888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888" indent="-369888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тать обладателем «Тройной Короны»                     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аккредитации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AMBA,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EQUIS, AACSB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768" y="978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Стратегические цели 2010-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88353" y="6481918"/>
            <a:ext cx="2133600" cy="365125"/>
          </a:xfrm>
        </p:spPr>
        <p:txBody>
          <a:bodyPr/>
          <a:lstStyle/>
          <a:p>
            <a:fld id="{54D6732B-F2B9-428C-8223-310E278F8044}" type="slidenum">
              <a:rPr lang="ru-RU" b="1" smtClean="0">
                <a:solidFill>
                  <a:schemeClr val="bg1"/>
                </a:solidFill>
              </a:rPr>
              <a:pPr/>
              <a:t>6</a:t>
            </a:fld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974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8" t="10375" r="7019" b="3689"/>
          <a:stretch/>
        </p:blipFill>
        <p:spPr>
          <a:xfrm>
            <a:off x="176710" y="2891198"/>
            <a:ext cx="4622848" cy="3634146"/>
          </a:xfrm>
          <a:prstGeom prst="rect">
            <a:avLst/>
          </a:prstGeom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88948" y="6410628"/>
            <a:ext cx="2133600" cy="365125"/>
          </a:xfrm>
        </p:spPr>
        <p:txBody>
          <a:bodyPr/>
          <a:lstStyle/>
          <a:p>
            <a:fld id="{54D6732B-F2B9-428C-8223-310E278F8044}" type="slidenum">
              <a:rPr lang="ru-RU" sz="110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7</a:t>
            </a:fld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77" name="Picture 53" descr="Картинки по запросу наар лог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20688"/>
            <a:ext cx="1228419" cy="14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55" descr="Картинки по запросу нкаоко лог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2278957" cy="171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66368" y="2204864"/>
            <a:ext cx="49250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  <a:cs typeface="Arial" pitchFamily="34" charset="0"/>
              </a:rPr>
              <a:t>Рейтинг</a:t>
            </a:r>
            <a:r>
              <a:rPr lang="ru-RU" b="1" dirty="0" smtClean="0">
                <a:latin typeface="Century Gothic" panose="020B0502020202020204" pitchFamily="34" charset="0"/>
                <a:cs typeface="Arial" pitchFamily="34" charset="0"/>
              </a:rPr>
              <a:t> ТОПЖАР</a:t>
            </a:r>
            <a:r>
              <a:rPr lang="en-US" b="1" dirty="0" smtClean="0">
                <a:latin typeface="Century Gothic" panose="020B0502020202020204" pitchFamily="34" charset="0"/>
                <a:cs typeface="Arial" pitchFamily="34" charset="0"/>
              </a:rPr>
              <a:t>F</a:t>
            </a:r>
            <a:r>
              <a:rPr lang="kk-KZ" b="1" dirty="0" smtClean="0">
                <a:latin typeface="Century Gothic" panose="020B0502020202020204" pitchFamily="34" charset="0"/>
                <a:cs typeface="Arial" pitchFamily="34" charset="0"/>
              </a:rPr>
              <a:t>АН (ПРОРЫВ) </a:t>
            </a:r>
          </a:p>
          <a:p>
            <a:pPr algn="ctr"/>
            <a:r>
              <a:rPr lang="kk-KZ" b="1" dirty="0" smtClean="0">
                <a:latin typeface="Century Gothic" panose="020B0502020202020204" pitchFamily="34" charset="0"/>
                <a:cs typeface="Arial" pitchFamily="34" charset="0"/>
              </a:rPr>
              <a:t>18 мая 2017 г. </a:t>
            </a:r>
            <a:endParaRPr lang="en-US" b="1" dirty="0" smtClean="0">
              <a:latin typeface="Century Gothic" panose="020B0502020202020204" pitchFamily="34" charset="0"/>
              <a:cs typeface="Arial" pitchFamily="34" charset="0"/>
            </a:endParaRPr>
          </a:p>
          <a:p>
            <a:pPr algn="just"/>
            <a:r>
              <a:rPr lang="kk-KZ" b="1" dirty="0" smtClean="0">
                <a:latin typeface="Century Gothic" panose="020B0502020202020204" pitchFamily="34" charset="0"/>
                <a:cs typeface="Arial" pitchFamily="34" charset="0"/>
              </a:rPr>
              <a:t>       </a:t>
            </a:r>
            <a:r>
              <a:rPr lang="en-US" b="1" dirty="0">
                <a:latin typeface="Century Gothic" panose="020B0502020202020204" pitchFamily="34" charset="0"/>
                <a:cs typeface="Arial" pitchFamily="34" charset="0"/>
              </a:rPr>
              <a:t>	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09160" y="2204864"/>
            <a:ext cx="43973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>
                <a:latin typeface="Arial Black" panose="020B0A04020102020204" pitchFamily="34" charset="0"/>
                <a:cs typeface="Arial" pitchFamily="34" charset="0"/>
              </a:rPr>
              <a:t>AlmaU</a:t>
            </a:r>
            <a:r>
              <a:rPr lang="kk-KZ" sz="2200" b="1" dirty="0" smtClean="0">
                <a:latin typeface="Arial Black" panose="020B0A04020102020204" pitchFamily="34" charset="0"/>
                <a:cs typeface="Arial" pitchFamily="34" charset="0"/>
              </a:rPr>
              <a:t> - бренд Казахстана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42636" y="2636912"/>
            <a:ext cx="3145787" cy="381570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89294" y="6453336"/>
            <a:ext cx="2307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dirty="0" smtClean="0">
                <a:latin typeface="Century Gothic" panose="020B0502020202020204" pitchFamily="34" charset="0"/>
                <a:cs typeface="Arial" pitchFamily="34" charset="0"/>
              </a:rPr>
              <a:t>(</a:t>
            </a:r>
            <a:r>
              <a:rPr lang="kk-KZ" b="1" dirty="0" smtClean="0">
                <a:latin typeface="Century Gothic" panose="020B0502020202020204" pitchFamily="34" charset="0"/>
                <a:cs typeface="Arial" pitchFamily="34" charset="0"/>
              </a:rPr>
              <a:t>Межотраслевой</a:t>
            </a:r>
            <a:r>
              <a:rPr lang="en-US" b="1" dirty="0" smtClean="0">
                <a:latin typeface="Century Gothic" panose="020B0502020202020204" pitchFamily="34" charset="0"/>
                <a:cs typeface="Arial" pitchFamily="34" charset="0"/>
              </a:rPr>
              <a:t>)</a:t>
            </a:r>
            <a:endParaRPr lang="ru-RU" b="1" dirty="0"/>
          </a:p>
        </p:txBody>
      </p:sp>
      <p:sp>
        <p:nvSpPr>
          <p:cNvPr id="19" name="Овал 18"/>
          <p:cNvSpPr/>
          <p:nvPr/>
        </p:nvSpPr>
        <p:spPr>
          <a:xfrm>
            <a:off x="5067792" y="4385003"/>
            <a:ext cx="2960592" cy="412149"/>
          </a:xfrm>
          <a:prstGeom prst="ellipse">
            <a:avLst/>
          </a:prstGeom>
          <a:noFill/>
          <a:ln w="47625">
            <a:solidFill>
              <a:srgbClr val="ED1C24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327" y="2132856"/>
            <a:ext cx="914400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-266368" y="3335373"/>
            <a:ext cx="4694352" cy="372950"/>
          </a:xfrm>
          <a:prstGeom prst="ellipse">
            <a:avLst/>
          </a:prstGeom>
          <a:noFill/>
          <a:ln w="47625">
            <a:solidFill>
              <a:srgbClr val="ED1C24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7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777" y="-2738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Признание </a:t>
            </a:r>
            <a:r>
              <a:rPr 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Республике Казахстан</a:t>
            </a:r>
          </a:p>
        </p:txBody>
      </p:sp>
    </p:spTree>
    <p:extLst>
      <p:ext uri="{BB962C8B-B14F-4D97-AF65-F5344CB8AC3E}">
        <p14:creationId xmlns:p14="http://schemas.microsoft.com/office/powerpoint/2010/main" xmlns="" val="409769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7" descr="Картинки по запросу ра эксперт лог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633875"/>
            <a:ext cx="2474335" cy="60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34565691"/>
              </p:ext>
            </p:extLst>
          </p:nvPr>
        </p:nvGraphicFramePr>
        <p:xfrm>
          <a:off x="5715605" y="419867"/>
          <a:ext cx="2168764" cy="1353168"/>
        </p:xfrm>
        <a:graphic>
          <a:graphicData uri="http://schemas.openxmlformats.org/presentationml/2006/ole">
            <p:oleObj spid="_x0000_s6178" name="Image" r:id="rId4" imgW="1127667" imgH="798510" progId="">
              <p:embed/>
            </p:oleObj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94313511"/>
              </p:ext>
            </p:extLst>
          </p:nvPr>
        </p:nvGraphicFramePr>
        <p:xfrm>
          <a:off x="1187624" y="350225"/>
          <a:ext cx="2670850" cy="1535448"/>
        </p:xfrm>
        <a:graphic>
          <a:graphicData uri="http://schemas.openxmlformats.org/presentationml/2006/ole">
            <p:oleObj spid="_x0000_s6179" name="Image" r:id="rId5" imgW="2554013" imgH="1469015" progId="">
              <p:embed/>
            </p:oleObj>
          </a:graphicData>
        </a:graphic>
      </p:graphicFrame>
      <p:pic>
        <p:nvPicPr>
          <p:cNvPr id="8" name="Picture 2" descr="Image result for eduniversal 4 palm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3850"/>
            <a:ext cx="192288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804599" y="2159298"/>
            <a:ext cx="61073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В регионе Центральной Азии*: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MBA  -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место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Программы магистратуры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–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место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Дистанционная 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программа MBA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–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место</a:t>
            </a:r>
          </a:p>
          <a:p>
            <a:endParaRPr lang="ru-RU" sz="12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ru-RU" sz="1400" i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* - Индия, Пакистан, Казахстан, Кыргызстан, Узбекистан, Шри Ланка, Бутан Непал, Мальдивы и Бангладеш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777" y="-2738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Признание </a:t>
            </a:r>
            <a:r>
              <a:rPr 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в мире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6508" y="5364724"/>
            <a:ext cx="880548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№</a:t>
            </a:r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из  15 </a:t>
            </a:r>
            <a:r>
              <a:rPr lang="ru-RU" sz="1700" dirty="0">
                <a:solidFill>
                  <a:srgbClr val="002060"/>
                </a:solidFill>
                <a:latin typeface="Century Gothic" panose="020B0502020202020204" pitchFamily="34" charset="0"/>
              </a:rPr>
              <a:t>- </a:t>
            </a:r>
            <a:r>
              <a:rPr lang="en-US" sz="1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sz="1700" dirty="0">
                <a:solidFill>
                  <a:srgbClr val="002060"/>
                </a:solidFill>
                <a:latin typeface="Century Gothic" panose="020B0502020202020204" pitchFamily="34" charset="0"/>
              </a:rPr>
              <a:t>Бизнес-школы, активно продвигающиеся на глобальном </a:t>
            </a:r>
            <a:r>
              <a:rPr lang="ru-RU" sz="17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рынке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№</a:t>
            </a:r>
            <a:r>
              <a:rPr lang="ru-RU" sz="17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из 9 </a:t>
            </a:r>
            <a:r>
              <a:rPr lang="ru-RU" sz="1700" dirty="0">
                <a:solidFill>
                  <a:srgbClr val="002060"/>
                </a:solidFill>
                <a:latin typeface="Century Gothic" panose="020B0502020202020204" pitchFamily="34" charset="0"/>
              </a:rPr>
              <a:t>- Программы двойных дипломов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7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№</a:t>
            </a:r>
            <a:r>
              <a:rPr lang="en-US" altLang="ru-RU" sz="17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 </a:t>
            </a:r>
            <a:r>
              <a:rPr lang="ru-RU" altLang="ru-RU" sz="17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из </a:t>
            </a:r>
            <a:r>
              <a:rPr lang="en-US" altLang="ru-RU" sz="17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10</a:t>
            </a:r>
            <a:r>
              <a:rPr lang="ru-RU" altLang="ru-RU" sz="1700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7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по количеству партнерств с зарубежными вузами, </a:t>
            </a:r>
            <a:r>
              <a:rPr lang="ru-RU" altLang="ru-RU" sz="17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которые </a:t>
            </a:r>
            <a:r>
              <a:rPr lang="ru-RU" altLang="ru-RU" sz="1700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имеют аккредитации «первого» </a:t>
            </a:r>
            <a:r>
              <a:rPr lang="ru-RU" altLang="ru-RU" sz="17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уровня </a:t>
            </a:r>
          </a:p>
          <a:p>
            <a:endParaRPr lang="ru-RU" sz="1700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ru-RU" sz="17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0" y="4149080"/>
            <a:ext cx="9192777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0" y="1916832"/>
            <a:ext cx="9192777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50521" y="4496881"/>
            <a:ext cx="52736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solidFill>
                  <a:srgbClr val="002060"/>
                </a:solidFill>
                <a:latin typeface="Century Gothic" panose="020B0502020202020204" pitchFamily="34" charset="0"/>
                <a:cs typeface="Arial" pitchFamily="34" charset="0"/>
              </a:rPr>
              <a:t>Рейтинг глобальных бизнес-школ России и стран СНГ </a:t>
            </a:r>
            <a:r>
              <a:rPr lang="ru-RU" sz="2100" dirty="0">
                <a:solidFill>
                  <a:srgbClr val="002060"/>
                </a:solidFill>
                <a:latin typeface="Century Gothic" panose="020B0502020202020204" pitchFamily="34" charset="0"/>
                <a:cs typeface="Arial" pitchFamily="34" charset="0"/>
              </a:rPr>
              <a:t>(16 июня 2017 г</a:t>
            </a:r>
            <a:r>
              <a:rPr lang="ru-RU" sz="2100" dirty="0" smtClean="0">
                <a:solidFill>
                  <a:srgbClr val="002060"/>
                </a:solidFill>
                <a:latin typeface="Century Gothic" panose="020B0502020202020204" pitchFamily="34" charset="0"/>
                <a:cs typeface="Arial" pitchFamily="34" charset="0"/>
              </a:rPr>
              <a:t>)</a:t>
            </a:r>
            <a:endParaRPr lang="ru-RU" sz="2100" dirty="0">
              <a:solidFill>
                <a:srgbClr val="00206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662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/>
          <a:srcRect l="17918" t="16643" r="20116" b="5973"/>
          <a:stretch/>
        </p:blipFill>
        <p:spPr>
          <a:xfrm>
            <a:off x="30856" y="332656"/>
            <a:ext cx="9113144" cy="6525344"/>
          </a:xfrm>
          <a:prstGeom prst="rect">
            <a:avLst/>
          </a:prstGeom>
        </p:spPr>
      </p:pic>
      <p:pic>
        <p:nvPicPr>
          <p:cNvPr id="11" name="Picture 57" descr="Картинки по запросу ра эксперт лог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1349" y="620688"/>
            <a:ext cx="1678586" cy="4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395536" y="2636913"/>
            <a:ext cx="4046280" cy="360040"/>
          </a:xfrm>
          <a:prstGeom prst="ellipse">
            <a:avLst/>
          </a:prstGeom>
          <a:noFill/>
          <a:ln w="47625">
            <a:solidFill>
              <a:srgbClr val="ED1C24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2D9DB-64D9-4A92-85D6-C3E0FADE87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3260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3184</TotalTime>
  <Words>1342</Words>
  <Application>Microsoft Office PowerPoint</Application>
  <PresentationFormat>Экран (4:3)</PresentationFormat>
  <Paragraphs>399</Paragraphs>
  <Slides>26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Image</vt:lpstr>
      <vt:lpstr>Слайд 1</vt:lpstr>
      <vt:lpstr>Три стратегических факторов успеха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Три стратегических факторов успеха</vt:lpstr>
      <vt:lpstr>Высшая Школа Бизнеса AlmaU </vt:lpstr>
      <vt:lpstr>Слайд 15</vt:lpstr>
      <vt:lpstr>Три стратегических факторов успеха</vt:lpstr>
      <vt:lpstr>Слайд 17</vt:lpstr>
      <vt:lpstr>Особенности традиционного и предпринимательского университета</vt:lpstr>
      <vt:lpstr>Слайд 19</vt:lpstr>
      <vt:lpstr>Единое информационное  пространство Университета </vt:lpstr>
      <vt:lpstr>Слайд 21</vt:lpstr>
      <vt:lpstr>Слайд 22</vt:lpstr>
      <vt:lpstr>Слайд 23</vt:lpstr>
      <vt:lpstr>Слайд 24</vt:lpstr>
      <vt:lpstr>AlmaU приглашает</vt:lpstr>
      <vt:lpstr>Летняя школа для докторантов  «Капитализация научных исследований: средства достижения и результаты»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AlmaU  Anticipating The Future</dc:title>
  <dc:creator>Dana Kaumenova</dc:creator>
  <cp:lastModifiedBy>Андрей</cp:lastModifiedBy>
  <cp:revision>158</cp:revision>
  <dcterms:created xsi:type="dcterms:W3CDTF">2017-06-05T17:09:08Z</dcterms:created>
  <dcterms:modified xsi:type="dcterms:W3CDTF">2017-06-26T13:45:03Z</dcterms:modified>
</cp:coreProperties>
</file>